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6"/>
  </p:notesMasterIdLst>
  <p:sldIdLst>
    <p:sldId id="256" r:id="rId2"/>
    <p:sldId id="258" r:id="rId3"/>
    <p:sldId id="299" r:id="rId4"/>
    <p:sldId id="292" r:id="rId5"/>
    <p:sldId id="275" r:id="rId6"/>
    <p:sldId id="306" r:id="rId7"/>
    <p:sldId id="303" r:id="rId8"/>
    <p:sldId id="304" r:id="rId9"/>
    <p:sldId id="260" r:id="rId10"/>
    <p:sldId id="268" r:id="rId11"/>
    <p:sldId id="269" r:id="rId12"/>
    <p:sldId id="278" r:id="rId13"/>
    <p:sldId id="280" r:id="rId14"/>
    <p:sldId id="305"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1476" y="456"/>
      </p:cViewPr>
      <p:guideLst/>
    </p:cSldViewPr>
  </p:slideViewPr>
  <p:notesTextViewPr>
    <p:cViewPr>
      <p:scale>
        <a:sx n="1" d="1"/>
        <a:sy n="1" d="1"/>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DC0C76-F161-4DDD-8131-E84052947B33}" type="datetimeFigureOut">
              <a:rPr lang="en-US" smtClean="0"/>
              <a:t>11/22/2025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3987C-0F9B-429A-84D7-97FEF3AF2958}" type="slidenum">
              <a:rPr lang="en-US" smtClean="0"/>
              <a:t>‹#›</a:t>
            </a:fld>
            <a:endParaRPr lang="en-US"/>
          </a:p>
        </p:txBody>
      </p:sp>
    </p:spTree>
    <p:extLst>
      <p:ext uri="{BB962C8B-B14F-4D97-AF65-F5344CB8AC3E}">
        <p14:creationId xmlns:p14="http://schemas.microsoft.com/office/powerpoint/2010/main" val="2281662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E5A7E84C-A6C7-4B6E-8676-E91A9610F8FF}" type="slidenum">
              <a:rPr lang="en-AU" smtClean="0"/>
              <a:pPr/>
              <a:t>3</a:t>
            </a:fld>
            <a:endParaRPr lang="en-AU"/>
          </a:p>
        </p:txBody>
      </p:sp>
    </p:spTree>
    <p:extLst>
      <p:ext uri="{BB962C8B-B14F-4D97-AF65-F5344CB8AC3E}">
        <p14:creationId xmlns:p14="http://schemas.microsoft.com/office/powerpoint/2010/main" val="2757746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defTabSz="455325">
              <a:defRPr/>
            </a:pPr>
            <a:fld id="{E5A7E84C-A6C7-4B6E-8676-E91A9610F8FF}" type="slidenum">
              <a:rPr lang="en-AU">
                <a:solidFill>
                  <a:prstClr val="black"/>
                </a:solidFill>
              </a:rPr>
              <a:pPr defTabSz="455325">
                <a:defRPr/>
              </a:pPr>
              <a:t>4</a:t>
            </a:fld>
            <a:endParaRPr lang="en-AU" dirty="0">
              <a:solidFill>
                <a:prstClr val="black"/>
              </a:solidFill>
            </a:endParaRPr>
          </a:p>
        </p:txBody>
      </p:sp>
    </p:spTree>
    <p:extLst>
      <p:ext uri="{BB962C8B-B14F-4D97-AF65-F5344CB8AC3E}">
        <p14:creationId xmlns:p14="http://schemas.microsoft.com/office/powerpoint/2010/main" val="3752370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6386" name="Google Shape;220;ga4c7a18ce9_0_62:notes"/>
          <p:cNvSpPr>
            <a:spLocks noGrp="1" noRot="1" noChangeAspect="1" noTextEdit="1"/>
          </p:cNvSpPr>
          <p:nvPr>
            <p:ph type="sldImg" idx="2"/>
          </p:nvPr>
        </p:nvSpPr>
        <p:spPr>
          <a:xfrm>
            <a:off x="666750" y="635000"/>
            <a:ext cx="5648325" cy="3178175"/>
          </a:xfrm>
          <a:noFill/>
          <a:ln>
            <a:headEnd/>
            <a:tailEnd/>
          </a:ln>
        </p:spPr>
      </p:sp>
      <p:sp>
        <p:nvSpPr>
          <p:cNvPr id="221" name="Google Shape;221;ga4c7a18ce9_0_62:notes"/>
          <p:cNvSpPr txBox="1">
            <a:spLocks noGrp="1"/>
          </p:cNvSpPr>
          <p:nvPr>
            <p:ph type="body" idx="1"/>
          </p:nvPr>
        </p:nvSpPr>
        <p:spPr>
          <a:xfrm>
            <a:off x="698246" y="4025420"/>
            <a:ext cx="5585964" cy="3813555"/>
          </a:xfrm>
        </p:spPr>
        <p:txBody>
          <a:bodyPr spcFirstLastPara="1" lIns="91425" tIns="91425" rIns="91425" bIns="91425">
            <a:noAutofit/>
          </a:bodyPr>
          <a:lstStyle/>
          <a:p>
            <a:pPr marL="0" indent="0">
              <a:lnSpc>
                <a:spcPct val="115000"/>
              </a:lnSpc>
              <a:spcBef>
                <a:spcPts val="0"/>
              </a:spcBef>
              <a:spcAft>
                <a:spcPts val="0"/>
              </a:spcAft>
              <a:defRPr/>
            </a:pPr>
            <a:r>
              <a:rPr lang="en"/>
              <a:t>Rasheed </a:t>
            </a:r>
            <a:endParaRPr dirty="0"/>
          </a:p>
          <a:p>
            <a:pPr marL="0" indent="0">
              <a:lnSpc>
                <a:spcPct val="115000"/>
              </a:lnSpc>
              <a:spcBef>
                <a:spcPts val="0"/>
              </a:spcBef>
              <a:spcAft>
                <a:spcPts val="0"/>
              </a:spcAft>
              <a:defRPr/>
            </a:pPr>
            <a:endParaRPr dirty="0"/>
          </a:p>
          <a:p>
            <a:pPr>
              <a:lnSpc>
                <a:spcPct val="115000"/>
              </a:lnSpc>
              <a:spcBef>
                <a:spcPts val="0"/>
              </a:spcBef>
              <a:spcAft>
                <a:spcPts val="0"/>
              </a:spcAft>
              <a:buSzPts val="1100"/>
              <a:buFont typeface="Arial" panose="020B0604020202020204" pitchFamily="34" charset="0"/>
              <a:buChar char="●"/>
              <a:defRPr/>
            </a:pPr>
            <a:r>
              <a:rPr lang="en"/>
              <a:t>GBV cases, PDHS-2017 34%, (2013 GBV 32%), STI cases/HIV prevalence</a:t>
            </a:r>
            <a:endParaRPr dirty="0"/>
          </a:p>
          <a:p>
            <a:pPr>
              <a:lnSpc>
                <a:spcPct val="115000"/>
              </a:lnSpc>
              <a:spcBef>
                <a:spcPts val="0"/>
              </a:spcBef>
              <a:spcAft>
                <a:spcPts val="0"/>
              </a:spcAft>
              <a:buSzPts val="1100"/>
              <a:buFont typeface="Arial" panose="020B0604020202020204" pitchFamily="34" charset="0"/>
              <a:buChar char="●"/>
              <a:defRPr/>
            </a:pPr>
            <a:r>
              <a:rPr lang="en"/>
              <a:t>Unsafe abortions and its impact on women’s health, 2.2 Million unsafe abortions a year.</a:t>
            </a:r>
            <a:endParaRPr dirty="0"/>
          </a:p>
          <a:p>
            <a:pPr indent="0">
              <a:lnSpc>
                <a:spcPct val="115000"/>
              </a:lnSpc>
              <a:spcBef>
                <a:spcPts val="0"/>
              </a:spcBef>
              <a:spcAft>
                <a:spcPts val="0"/>
              </a:spcAft>
              <a:defRPr/>
            </a:pPr>
            <a:endParaRPr dirty="0"/>
          </a:p>
          <a:p>
            <a:pPr marL="0" indent="0">
              <a:lnSpc>
                <a:spcPct val="115000"/>
              </a:lnSpc>
              <a:spcBef>
                <a:spcPts val="0"/>
              </a:spcBef>
              <a:spcAft>
                <a:spcPts val="0"/>
              </a:spcAft>
              <a:defRPr/>
            </a:pPr>
            <a:endParaRPr dirty="0">
              <a:solidFill>
                <a:schemeClr val="dk1"/>
              </a:solidFill>
            </a:endParaRPr>
          </a:p>
          <a:p>
            <a:pPr marL="0" indent="0">
              <a:lnSpc>
                <a:spcPct val="115000"/>
              </a:lnSpc>
              <a:spcBef>
                <a:spcPts val="0"/>
              </a:spcBef>
              <a:spcAft>
                <a:spcPts val="0"/>
              </a:spcAft>
              <a:defRPr/>
            </a:pPr>
            <a:endParaRPr dirty="0">
              <a:solidFill>
                <a:schemeClr val="dk1"/>
              </a:solidFill>
            </a:endParaRPr>
          </a:p>
        </p:txBody>
      </p:sp>
    </p:spTree>
    <p:extLst>
      <p:ext uri="{BB962C8B-B14F-4D97-AF65-F5344CB8AC3E}">
        <p14:creationId xmlns:p14="http://schemas.microsoft.com/office/powerpoint/2010/main" val="527807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8434" name="Google Shape;220;ga4c7a18ce9_0_62:notes"/>
          <p:cNvSpPr>
            <a:spLocks noGrp="1" noRot="1" noChangeAspect="1" noTextEdit="1"/>
          </p:cNvSpPr>
          <p:nvPr>
            <p:ph type="sldImg" idx="2"/>
          </p:nvPr>
        </p:nvSpPr>
        <p:spPr>
          <a:xfrm>
            <a:off x="666750" y="635000"/>
            <a:ext cx="5648325" cy="3178175"/>
          </a:xfrm>
          <a:noFill/>
          <a:ln>
            <a:headEnd/>
            <a:tailEnd/>
          </a:ln>
        </p:spPr>
      </p:sp>
      <p:sp>
        <p:nvSpPr>
          <p:cNvPr id="221" name="Google Shape;221;ga4c7a18ce9_0_62:notes"/>
          <p:cNvSpPr txBox="1">
            <a:spLocks noGrp="1"/>
          </p:cNvSpPr>
          <p:nvPr>
            <p:ph type="body" idx="1"/>
          </p:nvPr>
        </p:nvSpPr>
        <p:spPr>
          <a:xfrm>
            <a:off x="698246" y="4025420"/>
            <a:ext cx="5585964" cy="3813555"/>
          </a:xfrm>
        </p:spPr>
        <p:txBody>
          <a:bodyPr spcFirstLastPara="1" lIns="91425" tIns="91425" rIns="91425" bIns="91425">
            <a:noAutofit/>
          </a:bodyPr>
          <a:lstStyle/>
          <a:p>
            <a:pPr marL="0" indent="0">
              <a:lnSpc>
                <a:spcPct val="115000"/>
              </a:lnSpc>
              <a:spcBef>
                <a:spcPts val="0"/>
              </a:spcBef>
              <a:spcAft>
                <a:spcPts val="0"/>
              </a:spcAft>
              <a:defRPr/>
            </a:pPr>
            <a:r>
              <a:rPr lang="en"/>
              <a:t>Rasheed </a:t>
            </a:r>
            <a:endParaRPr dirty="0"/>
          </a:p>
          <a:p>
            <a:pPr marL="0" indent="0">
              <a:lnSpc>
                <a:spcPct val="115000"/>
              </a:lnSpc>
              <a:spcBef>
                <a:spcPts val="0"/>
              </a:spcBef>
              <a:spcAft>
                <a:spcPts val="0"/>
              </a:spcAft>
              <a:defRPr/>
            </a:pPr>
            <a:endParaRPr dirty="0"/>
          </a:p>
          <a:p>
            <a:pPr>
              <a:lnSpc>
                <a:spcPct val="115000"/>
              </a:lnSpc>
              <a:spcBef>
                <a:spcPts val="0"/>
              </a:spcBef>
              <a:spcAft>
                <a:spcPts val="0"/>
              </a:spcAft>
              <a:buSzPts val="1100"/>
              <a:buFont typeface="Arial" panose="020B0604020202020204" pitchFamily="34" charset="0"/>
              <a:buChar char="●"/>
              <a:defRPr/>
            </a:pPr>
            <a:r>
              <a:rPr lang="en"/>
              <a:t>GBV cases, PDHS-2017 34%, (2013 GBV 32%), STI cases/HIV prevalence</a:t>
            </a:r>
            <a:endParaRPr dirty="0"/>
          </a:p>
          <a:p>
            <a:pPr>
              <a:lnSpc>
                <a:spcPct val="115000"/>
              </a:lnSpc>
              <a:spcBef>
                <a:spcPts val="0"/>
              </a:spcBef>
              <a:spcAft>
                <a:spcPts val="0"/>
              </a:spcAft>
              <a:buSzPts val="1100"/>
              <a:buFont typeface="Arial" panose="020B0604020202020204" pitchFamily="34" charset="0"/>
              <a:buChar char="●"/>
              <a:defRPr/>
            </a:pPr>
            <a:r>
              <a:rPr lang="en"/>
              <a:t>Unsafe abortions and its impact on women’s health, 2.2 Million unsafe abortions a year.</a:t>
            </a:r>
            <a:endParaRPr dirty="0"/>
          </a:p>
          <a:p>
            <a:pPr indent="0">
              <a:lnSpc>
                <a:spcPct val="115000"/>
              </a:lnSpc>
              <a:spcBef>
                <a:spcPts val="0"/>
              </a:spcBef>
              <a:spcAft>
                <a:spcPts val="0"/>
              </a:spcAft>
              <a:defRPr/>
            </a:pPr>
            <a:endParaRPr dirty="0"/>
          </a:p>
          <a:p>
            <a:pPr marL="0" indent="0">
              <a:lnSpc>
                <a:spcPct val="115000"/>
              </a:lnSpc>
              <a:spcBef>
                <a:spcPts val="0"/>
              </a:spcBef>
              <a:spcAft>
                <a:spcPts val="0"/>
              </a:spcAft>
              <a:defRPr/>
            </a:pPr>
            <a:endParaRPr dirty="0">
              <a:solidFill>
                <a:schemeClr val="dk1"/>
              </a:solidFill>
            </a:endParaRPr>
          </a:p>
          <a:p>
            <a:pPr marL="0" indent="0">
              <a:lnSpc>
                <a:spcPct val="115000"/>
              </a:lnSpc>
              <a:spcBef>
                <a:spcPts val="0"/>
              </a:spcBef>
              <a:spcAft>
                <a:spcPts val="0"/>
              </a:spcAft>
              <a:defRPr/>
            </a:pPr>
            <a:endParaRPr dirty="0">
              <a:solidFill>
                <a:schemeClr val="dk1"/>
              </a:solidFill>
            </a:endParaRPr>
          </a:p>
        </p:txBody>
      </p:sp>
    </p:spTree>
    <p:extLst>
      <p:ext uri="{BB962C8B-B14F-4D97-AF65-F5344CB8AC3E}">
        <p14:creationId xmlns:p14="http://schemas.microsoft.com/office/powerpoint/2010/main" val="3799996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Globally approximately 70 million people (this is the population of Thailand all being displaced from their homeland). In Pakistan there is 3.2 million displaced (population of Mongolia)</a:t>
            </a:r>
            <a:endParaRPr lang="x-none" dirty="0"/>
          </a:p>
        </p:txBody>
      </p:sp>
      <p:sp>
        <p:nvSpPr>
          <p:cNvPr id="4" name="Slide Number Placeholder 3"/>
          <p:cNvSpPr>
            <a:spLocks noGrp="1"/>
          </p:cNvSpPr>
          <p:nvPr>
            <p:ph type="sldNum" sz="quarter" idx="5"/>
          </p:nvPr>
        </p:nvSpPr>
        <p:spPr/>
        <p:txBody>
          <a:bodyPr/>
          <a:lstStyle/>
          <a:p>
            <a:fld id="{F82925A7-F555-4BD6-99A4-02DE03F3BBD1}" type="slidenum">
              <a:rPr lang="x-none" smtClean="0"/>
              <a:pPr/>
              <a:t>9</a:t>
            </a:fld>
            <a:endParaRPr lang="x-none"/>
          </a:p>
        </p:txBody>
      </p:sp>
    </p:spTree>
    <p:extLst>
      <p:ext uri="{BB962C8B-B14F-4D97-AF65-F5344CB8AC3E}">
        <p14:creationId xmlns:p14="http://schemas.microsoft.com/office/powerpoint/2010/main" val="2524229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Imran just say that since Pakistan’s independence in 1947 there have been many “disasters” </a:t>
            </a:r>
            <a:r>
              <a:rPr lang="en-US" dirty="0" err="1"/>
              <a:t>etc</a:t>
            </a:r>
            <a:r>
              <a:rPr lang="en-US" dirty="0"/>
              <a:t> that have caused large population displacement e.g. in recent times the 2010 &amp; 2011 floods…and in this slide I have expanded the tribal area in red so you can see the District areas and here is where my study took place (use red light OR walk to screen and show) that is enough…</a:t>
            </a:r>
            <a:endParaRPr lang="x-none" dirty="0"/>
          </a:p>
        </p:txBody>
      </p:sp>
      <p:sp>
        <p:nvSpPr>
          <p:cNvPr id="4" name="Slide Number Placeholder 3"/>
          <p:cNvSpPr>
            <a:spLocks noGrp="1"/>
          </p:cNvSpPr>
          <p:nvPr>
            <p:ph type="sldNum" sz="quarter" idx="5"/>
          </p:nvPr>
        </p:nvSpPr>
        <p:spPr/>
        <p:txBody>
          <a:bodyPr/>
          <a:lstStyle/>
          <a:p>
            <a:fld id="{F82925A7-F555-4BD6-99A4-02DE03F3BBD1}" type="slidenum">
              <a:rPr lang="x-none" smtClean="0"/>
              <a:pPr/>
              <a:t>10</a:t>
            </a:fld>
            <a:endParaRPr lang="x-none"/>
          </a:p>
        </p:txBody>
      </p:sp>
    </p:spTree>
    <p:extLst>
      <p:ext uri="{BB962C8B-B14F-4D97-AF65-F5344CB8AC3E}">
        <p14:creationId xmlns:p14="http://schemas.microsoft.com/office/powerpoint/2010/main" val="14058414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338" name="Google Shape;195;g9c4c7f397f_0_21:notes"/>
          <p:cNvSpPr>
            <a:spLocks noGrp="1" noRot="1" noChangeAspect="1" noTextEdit="1"/>
          </p:cNvSpPr>
          <p:nvPr>
            <p:ph type="sldImg" idx="2"/>
          </p:nvPr>
        </p:nvSpPr>
        <p:spPr>
          <a:xfrm>
            <a:off x="666750" y="635000"/>
            <a:ext cx="5648325" cy="3178175"/>
          </a:xfrm>
          <a:noFill/>
          <a:ln>
            <a:headEnd/>
            <a:tailEnd/>
          </a:ln>
        </p:spPr>
      </p:sp>
      <p:sp>
        <p:nvSpPr>
          <p:cNvPr id="14339" name="Google Shape;196;g9c4c7f397f_0_21:notes"/>
          <p:cNvSpPr txBox="1">
            <a:spLocks noGrp="1"/>
          </p:cNvSpPr>
          <p:nvPr>
            <p:ph type="body" idx="1"/>
          </p:nvPr>
        </p:nvSpPr>
        <p:spPr>
          <a:xfrm>
            <a:off x="698246" y="4025420"/>
            <a:ext cx="5585964" cy="3813555"/>
          </a:xfrm>
        </p:spPr>
        <p:txBody>
          <a:bodyPr>
            <a:normAutofit lnSpcReduction="10000"/>
          </a:bodyPr>
          <a:lstStyle/>
          <a:p>
            <a:pPr marL="0" indent="0">
              <a:lnSpc>
                <a:spcPct val="115000"/>
              </a:lnSpc>
            </a:pPr>
            <a:r>
              <a:rPr lang="en-US" altLang="en-US">
                <a:latin typeface="Arial" panose="020B0604020202020204" pitchFamily="34" charset="0"/>
                <a:cs typeface="Arial" panose="020B0604020202020204" pitchFamily="34" charset="0"/>
              </a:rPr>
              <a:t>Rasheed </a:t>
            </a:r>
          </a:p>
          <a:p>
            <a:pPr marL="0" indent="0">
              <a:lnSpc>
                <a:spcPct val="115000"/>
              </a:lnSpc>
            </a:pPr>
            <a:endParaRPr lang="en-US" altLang="en-US">
              <a:latin typeface="Arial" panose="020B0604020202020204" pitchFamily="34" charset="0"/>
              <a:cs typeface="Arial" panose="020B0604020202020204" pitchFamily="34" charset="0"/>
            </a:endParaRPr>
          </a:p>
          <a:p>
            <a:pPr lvl="1">
              <a:lnSpc>
                <a:spcPct val="115000"/>
              </a:lnSpc>
              <a:buSzPts val="1100"/>
              <a:buFont typeface="Arial" panose="020B0604020202020204" pitchFamily="34" charset="0"/>
              <a:buChar char="○"/>
            </a:pPr>
            <a:r>
              <a:rPr lang="en-US" altLang="en-US">
                <a:latin typeface="Arial" panose="020B0604020202020204" pitchFamily="34" charset="0"/>
                <a:cs typeface="Arial" panose="020B0604020202020204" pitchFamily="34" charset="0"/>
              </a:rPr>
              <a:t>Of any crisis affected population, 25% are estimated to be of reproductive age</a:t>
            </a:r>
          </a:p>
          <a:p>
            <a:pPr lvl="1">
              <a:lnSpc>
                <a:spcPct val="115000"/>
              </a:lnSpc>
              <a:buSzPts val="1100"/>
              <a:buFont typeface="Arial" panose="020B0604020202020204" pitchFamily="34" charset="0"/>
              <a:buChar char="○"/>
            </a:pPr>
            <a:r>
              <a:rPr lang="en-US" altLang="en-US">
                <a:latin typeface="Arial" panose="020B0604020202020204" pitchFamily="34" charset="0"/>
                <a:cs typeface="Arial" panose="020B0604020202020204" pitchFamily="34" charset="0"/>
              </a:rPr>
              <a:t>Two-thirds of preventable maternal deaths and 45% of newborn deaths take place in countries affected by recent conflict, natural disaster, or both.</a:t>
            </a:r>
          </a:p>
          <a:p>
            <a:pPr lvl="1">
              <a:lnSpc>
                <a:spcPct val="115000"/>
              </a:lnSpc>
              <a:buSzPts val="1100"/>
              <a:buFont typeface="Arial" panose="020B0604020202020204" pitchFamily="34" charset="0"/>
              <a:buChar char="○"/>
            </a:pPr>
            <a:r>
              <a:rPr lang="en-US" altLang="en-US">
                <a:latin typeface="Arial" panose="020B0604020202020204" pitchFamily="34" charset="0"/>
                <a:cs typeface="Arial" panose="020B0604020202020204" pitchFamily="34" charset="0"/>
              </a:rPr>
              <a:t>At any time, 4% of any displaced or disaster-affected population will be pregnant (or one in five women of reproductive age). 15% of those women will experience pregnancy-related complications with 5% requiring C/Sections.</a:t>
            </a:r>
          </a:p>
          <a:p>
            <a:pPr lvl="1">
              <a:lnSpc>
                <a:spcPct val="115000"/>
              </a:lnSpc>
              <a:buSzPts val="1100"/>
              <a:buFont typeface="Arial" panose="020B0604020202020204" pitchFamily="34" charset="0"/>
              <a:buChar char="○"/>
            </a:pPr>
            <a:r>
              <a:rPr lang="en-US" altLang="en-US">
                <a:latin typeface="Arial" panose="020B0604020202020204" pitchFamily="34" charset="0"/>
                <a:cs typeface="Arial" panose="020B0604020202020204" pitchFamily="34" charset="0"/>
              </a:rPr>
              <a:t>1 in 5 internally displaced or refugee women have experienced sexual violence</a:t>
            </a:r>
          </a:p>
          <a:p>
            <a:pPr lvl="1">
              <a:lnSpc>
                <a:spcPct val="115000"/>
              </a:lnSpc>
              <a:buSzPts val="1100"/>
              <a:buFont typeface="Arial" panose="020B0604020202020204" pitchFamily="34" charset="0"/>
              <a:buChar char="○"/>
            </a:pPr>
            <a:r>
              <a:rPr lang="en-US" altLang="en-US">
                <a:latin typeface="Arial" panose="020B0604020202020204" pitchFamily="34" charset="0"/>
                <a:cs typeface="Arial" panose="020B0604020202020204" pitchFamily="34" charset="0"/>
              </a:rPr>
              <a:t>Approximately 75 to 80% of all crisis-affected populations are women, children and youth who need and have a right to reproductive health services</a:t>
            </a:r>
          </a:p>
          <a:p>
            <a:pPr lvl="1">
              <a:lnSpc>
                <a:spcPct val="115000"/>
              </a:lnSpc>
              <a:buSzPts val="1100"/>
              <a:buFont typeface="Arial" panose="020B0604020202020204" pitchFamily="34" charset="0"/>
              <a:buChar char="○"/>
            </a:pPr>
            <a:r>
              <a:rPr lang="en-US" altLang="en-US">
                <a:latin typeface="Arial" panose="020B0604020202020204" pitchFamily="34" charset="0"/>
                <a:cs typeface="Arial" panose="020B0604020202020204" pitchFamily="34" charset="0"/>
              </a:rPr>
              <a:t>Malnutrition and associated silent hunger predisposes PLWs to maternal complications and even mortality. For instance, iron deficiency anemia is a risk factor for hemorrhages, calcium deficiency for pre-eclampsia</a:t>
            </a:r>
          </a:p>
          <a:p>
            <a:pPr marL="0" indent="0">
              <a:lnSpc>
                <a:spcPct val="115000"/>
              </a:lnSpc>
            </a:pPr>
            <a:endParaRPr lang="en-US" altLang="en-US">
              <a:latin typeface="Arial" panose="020B0604020202020204" pitchFamily="34" charset="0"/>
              <a:cs typeface="Arial" panose="020B0604020202020204" pitchFamily="34" charset="0"/>
            </a:endParaRPr>
          </a:p>
          <a:p>
            <a:pPr marL="0" indent="0">
              <a:lnSpc>
                <a:spcPct val="115000"/>
              </a:lnSpc>
            </a:pPr>
            <a:endParaRPr lang="en-US"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6306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D4E6BAB-D073-41D8-9E0C-6701EBFBB83F}" type="datetimeFigureOut">
              <a:rPr lang="en-US" smtClean="0"/>
              <a:t>11/22/2025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3121864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D4E6BAB-D073-41D8-9E0C-6701EBFBB83F}" type="datetimeFigureOut">
              <a:rPr lang="en-US" smtClean="0"/>
              <a:t>11/22/2025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642571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BD4E6BAB-D073-41D8-9E0C-6701EBFBB83F}" type="datetimeFigureOut">
              <a:rPr lang="en-US" smtClean="0"/>
              <a:t>11/22/2025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492892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BD4E6BAB-D073-41D8-9E0C-6701EBFBB83F}" type="datetimeFigureOut">
              <a:rPr lang="en-US" smtClean="0"/>
              <a:t>11/22/2025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D524-5BB0-428D-AB0C-B237D3D8914D}"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799763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4E6BAB-D073-41D8-9E0C-6701EBFBB83F}" type="datetimeFigureOut">
              <a:rPr lang="en-US" smtClean="0"/>
              <a:t>11/22/2025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8570484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D4E6BAB-D073-41D8-9E0C-6701EBFBB83F}" type="datetimeFigureOut">
              <a:rPr lang="en-US" smtClean="0"/>
              <a:t>11/22/2025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747541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D4E6BAB-D073-41D8-9E0C-6701EBFBB83F}" type="datetimeFigureOut">
              <a:rPr lang="en-US" smtClean="0"/>
              <a:t>11/22/2025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25293653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4E6BAB-D073-41D8-9E0C-6701EBFBB83F}" type="datetimeFigureOut">
              <a:rPr lang="en-US" smtClean="0"/>
              <a:t>11/22/2025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36173580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4E6BAB-D073-41D8-9E0C-6701EBFBB83F}" type="datetimeFigureOut">
              <a:rPr lang="en-US" smtClean="0"/>
              <a:t>11/22/2025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680742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30E2307-1E40-4E12-8716-25BFDA8E7013}" type="datetime1">
              <a:rPr lang="en-US" smtClean="0"/>
              <a:pPr/>
              <a:t>11/22/2025</a:t>
            </a:fld>
            <a:endParaRPr lang="en-US"/>
          </a:p>
        </p:txBody>
      </p:sp>
      <p:sp>
        <p:nvSpPr>
          <p:cNvPr id="5" name="Footer Placeholder 4"/>
          <p:cNvSpPr>
            <a:spLocks noGrp="1"/>
          </p:cNvSpPr>
          <p:nvPr>
            <p:ph type="ftr" sz="quarter" idx="11"/>
          </p:nvPr>
        </p:nvSpPr>
        <p:spPr/>
        <p:txBody>
          <a:bodyPr/>
          <a:lstStyle/>
          <a:p>
            <a:r>
              <a:rPr lang="en-US" dirty="0"/>
              <a:t>INTERNATIONAL PLANNED PARENTHOOD FEDERATION | HUMANITARIAN</a:t>
            </a:r>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9" name="Text Placeholder 8"/>
          <p:cNvSpPr>
            <a:spLocks noGrp="1"/>
          </p:cNvSpPr>
          <p:nvPr>
            <p:ph type="body" sz="quarter" idx="13"/>
          </p:nvPr>
        </p:nvSpPr>
        <p:spPr>
          <a:xfrm>
            <a:off x="609600" y="1949807"/>
            <a:ext cx="10972801" cy="416899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Title 1"/>
          <p:cNvSpPr>
            <a:spLocks noGrp="1"/>
          </p:cNvSpPr>
          <p:nvPr>
            <p:ph type="title"/>
          </p:nvPr>
        </p:nvSpPr>
        <p:spPr>
          <a:xfrm>
            <a:off x="609600" y="719213"/>
            <a:ext cx="10972800" cy="1143000"/>
          </a:xfrm>
        </p:spPr>
        <p:txBody>
          <a:bodyPr/>
          <a:lstStyle/>
          <a:p>
            <a:r>
              <a:rPr lang="en-GB"/>
              <a:t>Click to edit Master title style</a:t>
            </a:r>
            <a:endParaRPr lang="en-US"/>
          </a:p>
        </p:txBody>
      </p:sp>
    </p:spTree>
    <p:extLst>
      <p:ext uri="{BB962C8B-B14F-4D97-AF65-F5344CB8AC3E}">
        <p14:creationId xmlns:p14="http://schemas.microsoft.com/office/powerpoint/2010/main" val="24580746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lIns="91425" tIns="91425" rIns="91425" bIns="91425" anchor="t">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lIns="91425" tIns="91425" rIns="91425" bIns="91425">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 name="Google Shape;19;p4"/>
          <p:cNvSpPr txBox="1">
            <a:spLocks noGrp="1"/>
          </p:cNvSpPr>
          <p:nvPr>
            <p:ph type="sldNum" idx="10"/>
          </p:nvPr>
        </p:nvSpPr>
        <p:spPr>
          <a:xfrm>
            <a:off x="11296653" y="6216652"/>
            <a:ext cx="732367" cy="524933"/>
          </a:xfrm>
        </p:spPr>
        <p:txBody>
          <a:bodyPr spcFirstLastPara="1" lIns="91425" tIns="91425" rIns="91425" bIns="91425">
            <a:noAutofit/>
          </a:bodyPr>
          <a:lstStyle>
            <a:lvl1pPr lvl="0">
              <a:spcBef>
                <a:spcPts val="0"/>
              </a:spcBef>
              <a:spcAft>
                <a:spcPts val="0"/>
              </a:spcAft>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defRPr/>
            </a:pPr>
            <a:fld id="{1AB263FC-4DD1-4373-8D86-E46016899BFF}" type="slidenum">
              <a:rPr lang="en"/>
              <a:pPr>
                <a:defRPr/>
              </a:pPr>
              <a:t>‹#›</a:t>
            </a:fld>
            <a:endParaRPr/>
          </a:p>
        </p:txBody>
      </p:sp>
    </p:spTree>
    <p:extLst>
      <p:ext uri="{BB962C8B-B14F-4D97-AF65-F5344CB8AC3E}">
        <p14:creationId xmlns:p14="http://schemas.microsoft.com/office/powerpoint/2010/main" val="309960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BD4E6BAB-D073-41D8-9E0C-6701EBFBB83F}" type="datetimeFigureOut">
              <a:rPr lang="en-US" smtClean="0"/>
              <a:t>11/22/2025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959059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4E6BAB-D073-41D8-9E0C-6701EBFBB83F}" type="datetimeFigureOut">
              <a:rPr lang="en-US" smtClean="0"/>
              <a:t>11/22/2025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196223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4E6BAB-D073-41D8-9E0C-6701EBFBB83F}" type="datetimeFigureOut">
              <a:rPr lang="en-US" smtClean="0"/>
              <a:t>11/22/2025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155694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D4E6BAB-D073-41D8-9E0C-6701EBFBB83F}" type="datetimeFigureOut">
              <a:rPr lang="en-US" smtClean="0"/>
              <a:t>11/22/2025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3573189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BD4E6BAB-D073-41D8-9E0C-6701EBFBB83F}" type="datetimeFigureOut">
              <a:rPr lang="en-US" smtClean="0"/>
              <a:t>11/22/2025</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3327380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D4E6BAB-D073-41D8-9E0C-6701EBFBB83F}" type="datetimeFigureOut">
              <a:rPr lang="en-US" smtClean="0"/>
              <a:t>11/22/2025</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1542416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BD4E6BAB-D073-41D8-9E0C-6701EBFBB83F}" type="datetimeFigureOut">
              <a:rPr lang="en-US" smtClean="0"/>
              <a:t>11/22/2025</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1731616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D4E6BAB-D073-41D8-9E0C-6701EBFBB83F}" type="datetimeFigureOut">
              <a:rPr lang="en-US" smtClean="0"/>
              <a:t>11/22/2025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86D524-5BB0-428D-AB0C-B237D3D8914D}" type="slidenum">
              <a:rPr lang="en-US" smtClean="0"/>
              <a:t>‹#›</a:t>
            </a:fld>
            <a:endParaRPr lang="en-US"/>
          </a:p>
        </p:txBody>
      </p:sp>
    </p:spTree>
    <p:extLst>
      <p:ext uri="{BB962C8B-B14F-4D97-AF65-F5344CB8AC3E}">
        <p14:creationId xmlns:p14="http://schemas.microsoft.com/office/powerpoint/2010/main" val="3101216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5.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1">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2">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3">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4">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D4E6BAB-D073-41D8-9E0C-6701EBFBB83F}" type="datetimeFigureOut">
              <a:rPr lang="en-US" smtClean="0"/>
              <a:t>11/22/2025</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B586D524-5BB0-428D-AB0C-B237D3D8914D}" type="slidenum">
              <a:rPr lang="en-US" smtClean="0"/>
              <a:t>‹#›</a:t>
            </a:fld>
            <a:endParaRPr lang="en-US"/>
          </a:p>
        </p:txBody>
      </p:sp>
    </p:spTree>
    <p:extLst>
      <p:ext uri="{BB962C8B-B14F-4D97-AF65-F5344CB8AC3E}">
        <p14:creationId xmlns:p14="http://schemas.microsoft.com/office/powerpoint/2010/main" val="3317682369"/>
      </p:ext>
    </p:extLst>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1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E1EB37-566B-46F9-9BB7-53D5ACA2019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5779343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8763000" cy="639762"/>
          </a:xfrm>
        </p:spPr>
        <p:txBody>
          <a:bodyPr>
            <a:normAutofit/>
          </a:bodyPr>
          <a:lstStyle/>
          <a:p>
            <a:r>
              <a:rPr lang="en-US" sz="3200" b="1" dirty="0">
                <a:solidFill>
                  <a:schemeClr val="tx2"/>
                </a:solidFill>
              </a:rPr>
              <a:t>Pakistan’s Tribal Areas &amp; Displacement</a:t>
            </a:r>
          </a:p>
        </p:txBody>
      </p:sp>
      <p:pic>
        <p:nvPicPr>
          <p:cNvPr id="4" name="Content Placeholder 3"/>
          <p:cNvPicPr>
            <a:picLocks noGrp="1"/>
          </p:cNvPicPr>
          <p:nvPr>
            <p:ph idx="1"/>
          </p:nvPr>
        </p:nvPicPr>
        <p:blipFill>
          <a:blip r:embed="rId3" cstate="print"/>
          <a:srcRect/>
          <a:stretch>
            <a:fillRect/>
          </a:stretch>
        </p:blipFill>
        <p:spPr bwMode="auto">
          <a:xfrm>
            <a:off x="1752600" y="990600"/>
            <a:ext cx="8686800" cy="56388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8229600" cy="609600"/>
          </a:xfrm>
        </p:spPr>
        <p:txBody>
          <a:bodyPr>
            <a:normAutofit/>
          </a:bodyPr>
          <a:lstStyle/>
          <a:p>
            <a:r>
              <a:rPr lang="en-US" sz="3200" b="1" dirty="0">
                <a:solidFill>
                  <a:schemeClr val="tx2"/>
                </a:solidFill>
                <a:latin typeface="Arial" pitchFamily="34" charset="0"/>
                <a:cs typeface="Arial" pitchFamily="34" charset="0"/>
              </a:rPr>
              <a:t>Study Site </a:t>
            </a:r>
            <a:r>
              <a:rPr lang="en-US" sz="3200" b="1" dirty="0" err="1">
                <a:solidFill>
                  <a:schemeClr val="tx2"/>
                </a:solidFill>
                <a:latin typeface="Arial" pitchFamily="34" charset="0"/>
                <a:cs typeface="Arial" pitchFamily="34" charset="0"/>
              </a:rPr>
              <a:t>Jalozai</a:t>
            </a:r>
            <a:r>
              <a:rPr lang="en-US" sz="3200" b="1" dirty="0">
                <a:solidFill>
                  <a:schemeClr val="tx2"/>
                </a:solidFill>
                <a:latin typeface="Arial" pitchFamily="34" charset="0"/>
                <a:cs typeface="Arial" pitchFamily="34" charset="0"/>
              </a:rPr>
              <a:t> IDPs Camp</a:t>
            </a:r>
          </a:p>
        </p:txBody>
      </p:sp>
      <p:pic>
        <p:nvPicPr>
          <p:cNvPr id="9218" name="Picture 2" descr="C:\Users\IMRAN MARWAT\Desktop\7083607505_86ba302083_b.jpg"/>
          <p:cNvPicPr>
            <a:picLocks noGrp="1" noChangeAspect="1" noChangeArrowheads="1"/>
          </p:cNvPicPr>
          <p:nvPr>
            <p:ph idx="1"/>
          </p:nvPr>
        </p:nvPicPr>
        <p:blipFill>
          <a:blip r:embed="rId2" cstate="print"/>
          <a:srcRect/>
          <a:stretch>
            <a:fillRect/>
          </a:stretch>
        </p:blipFill>
        <p:spPr bwMode="auto">
          <a:xfrm>
            <a:off x="1524000" y="914400"/>
            <a:ext cx="9144000" cy="5943600"/>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IMRAN MARWAT\AppData\Local\Microsoft\Windows\Temporary Internet Files\Content.Word\IMG_20171021_123957.jpg"/>
          <p:cNvPicPr/>
          <p:nvPr/>
        </p:nvPicPr>
        <p:blipFill>
          <a:blip r:embed="rId2" cstate="print"/>
          <a:srcRect/>
          <a:stretch>
            <a:fillRect/>
          </a:stretch>
        </p:blipFill>
        <p:spPr bwMode="auto">
          <a:xfrm>
            <a:off x="1877560" y="448128"/>
            <a:ext cx="4370840" cy="2904671"/>
          </a:xfrm>
          <a:prstGeom prst="rect">
            <a:avLst/>
          </a:prstGeom>
          <a:noFill/>
          <a:ln w="9525">
            <a:noFill/>
            <a:miter lim="800000"/>
            <a:headEnd/>
            <a:tailEnd/>
          </a:ln>
        </p:spPr>
      </p:pic>
      <p:pic>
        <p:nvPicPr>
          <p:cNvPr id="3" name="Picture 2" descr="C:\Users\IMRAN MARWAT\AppData\Local\Microsoft\Windows\Temporary Internet Files\Content.Word\IMG_20171021_121855.jpg"/>
          <p:cNvPicPr/>
          <p:nvPr/>
        </p:nvPicPr>
        <p:blipFill>
          <a:blip r:embed="rId3" cstate="print"/>
          <a:srcRect/>
          <a:stretch>
            <a:fillRect/>
          </a:stretch>
        </p:blipFill>
        <p:spPr bwMode="auto">
          <a:xfrm>
            <a:off x="6371090" y="448129"/>
            <a:ext cx="3943350" cy="2980871"/>
          </a:xfrm>
          <a:prstGeom prst="rect">
            <a:avLst/>
          </a:prstGeom>
          <a:noFill/>
          <a:ln w="9525">
            <a:noFill/>
            <a:miter lim="800000"/>
            <a:headEnd/>
            <a:tailEnd/>
          </a:ln>
        </p:spPr>
      </p:pic>
      <p:pic>
        <p:nvPicPr>
          <p:cNvPr id="4" name="Picture 3"/>
          <p:cNvPicPr/>
          <p:nvPr/>
        </p:nvPicPr>
        <p:blipFill>
          <a:blip r:embed="rId4" cstate="print"/>
          <a:srcRect/>
          <a:stretch>
            <a:fillRect/>
          </a:stretch>
        </p:blipFill>
        <p:spPr bwMode="auto">
          <a:xfrm>
            <a:off x="1877560" y="3429000"/>
            <a:ext cx="4370840" cy="2980872"/>
          </a:xfrm>
          <a:prstGeom prst="rect">
            <a:avLst/>
          </a:prstGeom>
          <a:noFill/>
          <a:ln w="9525">
            <a:noFill/>
            <a:miter lim="800000"/>
            <a:headEnd/>
            <a:tailEnd/>
          </a:ln>
        </p:spPr>
      </p:pic>
      <p:pic>
        <p:nvPicPr>
          <p:cNvPr id="5" name="Picture 4"/>
          <p:cNvPicPr/>
          <p:nvPr/>
        </p:nvPicPr>
        <p:blipFill>
          <a:blip r:embed="rId5" cstate="print"/>
          <a:srcRect/>
          <a:stretch>
            <a:fillRect/>
          </a:stretch>
        </p:blipFill>
        <p:spPr bwMode="auto">
          <a:xfrm>
            <a:off x="6324601" y="3352801"/>
            <a:ext cx="4027939" cy="305707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5742" y="208677"/>
            <a:ext cx="7355058" cy="607255"/>
          </a:xfrm>
        </p:spPr>
        <p:txBody>
          <a:bodyPr>
            <a:noAutofit/>
          </a:bodyPr>
          <a:lstStyle/>
          <a:p>
            <a:r>
              <a:rPr lang="en-US" sz="3200" b="1" dirty="0" err="1">
                <a:solidFill>
                  <a:schemeClr val="tx1"/>
                </a:solidFill>
                <a:latin typeface="Arial" pitchFamily="34" charset="0"/>
                <a:cs typeface="Arial" pitchFamily="34" charset="0"/>
              </a:rPr>
              <a:t>Jalozai</a:t>
            </a:r>
            <a:r>
              <a:rPr lang="en-US" sz="3200" b="1" dirty="0">
                <a:solidFill>
                  <a:schemeClr val="tx1"/>
                </a:solidFill>
                <a:latin typeface="Arial" pitchFamily="34" charset="0"/>
                <a:cs typeface="Arial" pitchFamily="34" charset="0"/>
              </a:rPr>
              <a:t> IDPs Camp in 2015</a:t>
            </a:r>
          </a:p>
        </p:txBody>
      </p:sp>
      <p:pic>
        <p:nvPicPr>
          <p:cNvPr id="9218" name="Picture 2" descr="C:\Users\IMRAN MARWAT\Desktop\7083607505_86ba302083_b.jpg"/>
          <p:cNvPicPr>
            <a:picLocks noGrp="1" noChangeAspect="1" noChangeArrowheads="1"/>
          </p:cNvPicPr>
          <p:nvPr>
            <p:ph idx="1"/>
          </p:nvPr>
        </p:nvPicPr>
        <p:blipFill>
          <a:blip r:embed="rId2" cstate="print"/>
          <a:srcRect/>
          <a:stretch>
            <a:fillRect/>
          </a:stretch>
        </p:blipFill>
        <p:spPr bwMode="auto">
          <a:xfrm>
            <a:off x="1388662" y="815932"/>
            <a:ext cx="8684455" cy="5644896"/>
          </a:xfrm>
          <a:prstGeom prst="rect">
            <a:avLst/>
          </a:prstGeom>
          <a:noFill/>
        </p:spPr>
      </p:pic>
      <p:sp>
        <p:nvSpPr>
          <p:cNvPr id="5" name="Date Placeholder 4"/>
          <p:cNvSpPr>
            <a:spLocks noGrp="1"/>
          </p:cNvSpPr>
          <p:nvPr>
            <p:ph type="dt" sz="half" idx="10"/>
          </p:nvPr>
        </p:nvSpPr>
        <p:spPr/>
        <p:txBody>
          <a:bodyPr/>
          <a:lstStyle/>
          <a:p>
            <a:fld id="{69D2175B-B7FE-49B0-A583-D928103572F0}" type="datetime1">
              <a:rPr lang="en-US" smtClean="0"/>
              <a:pPr/>
              <a:t>11/22/2025</a:t>
            </a:fld>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Google Shape;198;p35"/>
          <p:cNvPicPr preferRelativeResize="0">
            <a:picLocks noChangeAspect="1" noChangeArrowheads="1"/>
          </p:cNvPicPr>
          <p:nvPr/>
        </p:nvPicPr>
        <p:blipFill>
          <a:blip r:embed="rId3" cstate="print">
            <a:extLst>
              <a:ext uri="{28A0092B-C50C-407E-A947-70E740481C1C}">
                <a14:useLocalDpi xmlns:a14="http://schemas.microsoft.com/office/drawing/2010/main" val="0"/>
              </a:ext>
            </a:extLst>
          </a:blip>
          <a:srcRect l="35985" t="10519" r="28859" b="21481"/>
          <a:stretch>
            <a:fillRect/>
          </a:stretch>
        </p:blipFill>
        <p:spPr bwMode="auto">
          <a:xfrm>
            <a:off x="4167188" y="1768477"/>
            <a:ext cx="2138362" cy="227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Google Shape;199;p35"/>
          <p:cNvPicPr preferRelativeResize="0">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7365" y="4127502"/>
            <a:ext cx="4548187"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Google Shape;200;p35"/>
          <p:cNvPicPr preferRelativeResize="0">
            <a:picLocks noChangeAspect="1" noChangeArrowheads="1"/>
          </p:cNvPicPr>
          <p:nvPr/>
        </p:nvPicPr>
        <p:blipFill>
          <a:blip r:embed="rId5" cstate="print">
            <a:extLst>
              <a:ext uri="{28A0092B-C50C-407E-A947-70E740481C1C}">
                <a14:useLocalDpi xmlns:a14="http://schemas.microsoft.com/office/drawing/2010/main" val="0"/>
              </a:ext>
            </a:extLst>
          </a:blip>
          <a:srcRect l="4616" r="14680"/>
          <a:stretch>
            <a:fillRect/>
          </a:stretch>
        </p:blipFill>
        <p:spPr bwMode="auto">
          <a:xfrm>
            <a:off x="6424615" y="4127502"/>
            <a:ext cx="4073525"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Google Shape;201;p35"/>
          <p:cNvPicPr preferRelativeResize="0">
            <a:picLocks noChangeAspect="1" noChangeArrowheads="1"/>
          </p:cNvPicPr>
          <p:nvPr/>
        </p:nvPicPr>
        <p:blipFill>
          <a:blip r:embed="rId6" cstate="print">
            <a:extLst>
              <a:ext uri="{28A0092B-C50C-407E-A947-70E740481C1C}">
                <a14:useLocalDpi xmlns:a14="http://schemas.microsoft.com/office/drawing/2010/main" val="0"/>
              </a:ext>
            </a:extLst>
          </a:blip>
          <a:srcRect l="12140" r="10286"/>
          <a:stretch>
            <a:fillRect/>
          </a:stretch>
        </p:blipFill>
        <p:spPr bwMode="auto">
          <a:xfrm>
            <a:off x="6424615" y="1768477"/>
            <a:ext cx="4073525" cy="215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Google Shape;202;p35"/>
          <p:cNvPicPr preferRelativeResize="0">
            <a:picLocks noChangeAspect="1" noChangeArrowheads="1"/>
          </p:cNvPicPr>
          <p:nvPr/>
        </p:nvPicPr>
        <p:blipFill>
          <a:blip r:embed="rId7" cstate="print">
            <a:extLst>
              <a:ext uri="{28A0092B-C50C-407E-A947-70E740481C1C}">
                <a14:useLocalDpi xmlns:a14="http://schemas.microsoft.com/office/drawing/2010/main" val="0"/>
              </a:ext>
            </a:extLst>
          </a:blip>
          <a:srcRect l="33142" t="18971" r="39005" b="18288"/>
          <a:stretch>
            <a:fillRect/>
          </a:stretch>
        </p:blipFill>
        <p:spPr bwMode="auto">
          <a:xfrm>
            <a:off x="1757363" y="1768477"/>
            <a:ext cx="2290762" cy="227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319" name="Google Shape;203;p35"/>
          <p:cNvCxnSpPr>
            <a:cxnSpLocks noChangeShapeType="1"/>
          </p:cNvCxnSpPr>
          <p:nvPr/>
        </p:nvCxnSpPr>
        <p:spPr bwMode="auto">
          <a:xfrm rot="10800000" flipH="1">
            <a:off x="1951040" y="1706563"/>
            <a:ext cx="2638425" cy="19050"/>
          </a:xfrm>
          <a:prstGeom prst="straightConnector1">
            <a:avLst/>
          </a:prstGeom>
          <a:noFill/>
          <a:ln w="19050">
            <a:solidFill>
              <a:srgbClr val="FF9900"/>
            </a:solidFill>
            <a:round/>
            <a:headEnd/>
            <a:tailEnd/>
          </a:ln>
          <a:extLst>
            <a:ext uri="{909E8E84-426E-40DD-AFC4-6F175D3DCCD1}">
              <a14:hiddenFill xmlns:a14="http://schemas.microsoft.com/office/drawing/2010/main">
                <a:noFill/>
              </a14:hiddenFill>
            </a:ext>
          </a:extLst>
        </p:spPr>
      </p:cxnSp>
      <p:sp>
        <p:nvSpPr>
          <p:cNvPr id="13320" name="Google Shape;204;p35"/>
          <p:cNvSpPr txBox="1">
            <a:spLocks noChangeArrowheads="1"/>
          </p:cNvSpPr>
          <p:nvPr/>
        </p:nvSpPr>
        <p:spPr bwMode="auto">
          <a:xfrm>
            <a:off x="1703388" y="941390"/>
            <a:ext cx="85026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15000"/>
              </a:lnSpc>
            </a:pPr>
            <a:r>
              <a:rPr lang="en-US" altLang="en-US" sz="2000">
                <a:solidFill>
                  <a:schemeClr val="tx1"/>
                </a:solidFill>
              </a:rPr>
              <a:t>Humanitarian Emergencies and its Impact on Women and Young Girls</a:t>
            </a:r>
          </a:p>
        </p:txBody>
      </p:sp>
    </p:spTree>
    <p:extLst>
      <p:ext uri="{BB962C8B-B14F-4D97-AF65-F5344CB8AC3E}">
        <p14:creationId xmlns:p14="http://schemas.microsoft.com/office/powerpoint/2010/main" val="2197530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9CA08-E889-4F11-8F7E-01CDFE9695DB}"/>
              </a:ext>
            </a:extLst>
          </p:cNvPr>
          <p:cNvSpPr>
            <a:spLocks noGrp="1"/>
          </p:cNvSpPr>
          <p:nvPr>
            <p:ph type="title"/>
          </p:nvPr>
        </p:nvSpPr>
        <p:spPr>
          <a:xfrm>
            <a:off x="746523" y="241702"/>
            <a:ext cx="9404723" cy="1400530"/>
          </a:xfrm>
        </p:spPr>
        <p:txBody>
          <a:bodyPr>
            <a:normAutofit fontScale="90000"/>
          </a:bodyPr>
          <a:lstStyle/>
          <a:p>
            <a:pPr algn="ctr"/>
            <a:r>
              <a:rPr lang="en-US" sz="3100" b="1" dirty="0">
                <a:solidFill>
                  <a:schemeClr val="accent2">
                    <a:lumMod val="60000"/>
                    <a:lumOff val="40000"/>
                  </a:schemeClr>
                </a:solidFill>
              </a:rPr>
              <a:t>MODULE ONE</a:t>
            </a:r>
            <a:br>
              <a:rPr lang="en-US" sz="3100" b="1" dirty="0">
                <a:solidFill>
                  <a:schemeClr val="accent2">
                    <a:lumMod val="60000"/>
                    <a:lumOff val="40000"/>
                  </a:schemeClr>
                </a:solidFill>
              </a:rPr>
            </a:br>
            <a:r>
              <a:rPr lang="en-US" sz="3100" b="1" dirty="0">
                <a:solidFill>
                  <a:schemeClr val="accent2">
                    <a:lumMod val="60000"/>
                    <a:lumOff val="40000"/>
                  </a:schemeClr>
                </a:solidFill>
              </a:rPr>
              <a:t>INTRODUCTION TO DISASTERS AND THEIR IMPACT ON HEALTH</a:t>
            </a:r>
            <a:br>
              <a:rPr lang="en-US" sz="3100" b="1" dirty="0"/>
            </a:br>
            <a:r>
              <a:rPr lang="en-US" sz="3100" dirty="0"/>
              <a:t>SESSION 4: DISASTERS &amp; THEIR IMPACT ON THE HEALTH SYSTEM OF PAKISTAN</a:t>
            </a:r>
          </a:p>
        </p:txBody>
      </p:sp>
      <p:pic>
        <p:nvPicPr>
          <p:cNvPr id="3" name="Picture 2" descr="D:\Dr. Imran\Others\Consultancies\HCIP\5. Disaster Prepardness in PHCs\1.jpg">
            <a:extLst>
              <a:ext uri="{FF2B5EF4-FFF2-40B4-BE49-F238E27FC236}">
                <a16:creationId xmlns:a16="http://schemas.microsoft.com/office/drawing/2014/main" id="{C9E300EB-523E-467E-9BDE-C24CCE76B73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4139" y="2546876"/>
            <a:ext cx="5502275" cy="36696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13418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772195" y="845082"/>
            <a:ext cx="8229601" cy="1022908"/>
          </a:xfrm>
        </p:spPr>
        <p:txBody>
          <a:bodyPr>
            <a:normAutofit/>
          </a:bodyPr>
          <a:lstStyle/>
          <a:p>
            <a:pPr marL="0" indent="0" algn="ctr">
              <a:spcBef>
                <a:spcPts val="0"/>
              </a:spcBef>
              <a:buNone/>
            </a:pPr>
            <a:r>
              <a:rPr lang="en-US" altLang="ja-JP" dirty="0">
                <a:latin typeface="Arial Narrow"/>
                <a:ea typeface="+mj-ea"/>
                <a:cs typeface="Arial Narrow"/>
              </a:rPr>
              <a:t>About 34,000 people are forcibly displaced each day.</a:t>
            </a:r>
          </a:p>
          <a:p>
            <a:pPr marL="0" indent="0">
              <a:buNone/>
            </a:pPr>
            <a:endParaRPr lang="en-US" dirty="0"/>
          </a:p>
        </p:txBody>
      </p:sp>
      <p:sp>
        <p:nvSpPr>
          <p:cNvPr id="3" name="Title 2"/>
          <p:cNvSpPr>
            <a:spLocks noGrp="1"/>
          </p:cNvSpPr>
          <p:nvPr>
            <p:ph type="title"/>
          </p:nvPr>
        </p:nvSpPr>
        <p:spPr>
          <a:xfrm>
            <a:off x="2477924" y="188979"/>
            <a:ext cx="6818141" cy="824699"/>
          </a:xfrm>
        </p:spPr>
        <p:txBody>
          <a:bodyPr>
            <a:normAutofit/>
          </a:bodyPr>
          <a:lstStyle/>
          <a:p>
            <a:pPr algn="ctr"/>
            <a:r>
              <a:rPr lang="en-CA" sz="3200" dirty="0"/>
              <a:t>The global humanitarian crisis</a:t>
            </a:r>
            <a:endParaRPr lang="en-US" sz="3200" dirty="0"/>
          </a:p>
        </p:txBody>
      </p:sp>
      <p:sp>
        <p:nvSpPr>
          <p:cNvPr id="5" name="TextBox 4"/>
          <p:cNvSpPr txBox="1"/>
          <p:nvPr/>
        </p:nvSpPr>
        <p:spPr>
          <a:xfrm>
            <a:off x="6527321" y="5831458"/>
            <a:ext cx="4222630" cy="276999"/>
          </a:xfrm>
          <a:prstGeom prst="rect">
            <a:avLst/>
          </a:prstGeom>
          <a:noFill/>
        </p:spPr>
        <p:txBody>
          <a:bodyPr wrap="square" rtlCol="0">
            <a:spAutoFit/>
          </a:bodyPr>
          <a:lstStyle/>
          <a:p>
            <a:pPr defTabSz="457200">
              <a:defRPr/>
            </a:pPr>
            <a:r>
              <a:rPr lang="en-AU" sz="1200" dirty="0">
                <a:solidFill>
                  <a:srgbClr val="131313"/>
                </a:solidFill>
                <a:latin typeface="Arial"/>
              </a:rPr>
              <a:t>http://www.unhcr.org/en-au/figures-at-a-glance.html</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2049" y="1356536"/>
            <a:ext cx="9174129" cy="540802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32621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524001" y="1622027"/>
            <a:ext cx="9143999" cy="2214778"/>
          </a:xfrm>
        </p:spPr>
        <p:txBody>
          <a:bodyPr>
            <a:normAutofit/>
          </a:bodyPr>
          <a:lstStyle/>
          <a:p>
            <a:pPr marL="0" indent="0">
              <a:buNone/>
            </a:pPr>
            <a:r>
              <a:rPr lang="en-US" dirty="0">
                <a:latin typeface="Arial" panose="020B0604020202020204" pitchFamily="34" charset="0"/>
              </a:rPr>
              <a:t>Affected populations:</a:t>
            </a:r>
          </a:p>
          <a:p>
            <a:pPr marL="895350"/>
            <a:r>
              <a:rPr lang="en-US" dirty="0">
                <a:latin typeface="Arial" panose="020B0604020202020204" pitchFamily="34" charset="0"/>
              </a:rPr>
              <a:t>Refugees</a:t>
            </a:r>
          </a:p>
          <a:p>
            <a:pPr marL="895350"/>
            <a:r>
              <a:rPr lang="en-US" dirty="0">
                <a:latin typeface="Arial" panose="020B0604020202020204" pitchFamily="34" charset="0"/>
              </a:rPr>
              <a:t>Internally displaced persons</a:t>
            </a:r>
          </a:p>
          <a:p>
            <a:pPr marL="895350"/>
            <a:r>
              <a:rPr lang="en-US" dirty="0">
                <a:latin typeface="Arial" panose="020B0604020202020204" pitchFamily="34" charset="0"/>
              </a:rPr>
              <a:t>Host communities</a:t>
            </a:r>
          </a:p>
          <a:p>
            <a:pPr marL="895350"/>
            <a:r>
              <a:rPr lang="en-US" dirty="0">
                <a:latin typeface="Arial" panose="020B0604020202020204" pitchFamily="34" charset="0"/>
              </a:rPr>
              <a:t>Affected populations who remain (internally ‘stuck’)</a:t>
            </a:r>
          </a:p>
          <a:p>
            <a:pPr marL="552450" indent="0">
              <a:buNone/>
            </a:pPr>
            <a:endParaRPr lang="en-US" dirty="0"/>
          </a:p>
          <a:p>
            <a:pPr marL="0" indent="0">
              <a:buNone/>
            </a:pPr>
            <a:endParaRPr lang="en-US" dirty="0"/>
          </a:p>
          <a:p>
            <a:pPr marL="0" indent="0" algn="ctr">
              <a:buNone/>
            </a:pPr>
            <a:endParaRPr lang="en-US" dirty="0"/>
          </a:p>
        </p:txBody>
      </p:sp>
      <p:sp>
        <p:nvSpPr>
          <p:cNvPr id="3" name="Title 2"/>
          <p:cNvSpPr>
            <a:spLocks noGrp="1"/>
          </p:cNvSpPr>
          <p:nvPr>
            <p:ph type="title"/>
          </p:nvPr>
        </p:nvSpPr>
        <p:spPr>
          <a:xfrm>
            <a:off x="1641566" y="595149"/>
            <a:ext cx="8752114" cy="824699"/>
          </a:xfrm>
        </p:spPr>
        <p:txBody>
          <a:bodyPr>
            <a:normAutofit/>
          </a:bodyPr>
          <a:lstStyle/>
          <a:p>
            <a:r>
              <a:rPr lang="en-CA" dirty="0"/>
              <a:t>Effects of Emergencies</a:t>
            </a:r>
            <a:endParaRPr lang="en-US" dirty="0"/>
          </a:p>
        </p:txBody>
      </p:sp>
      <p:pic>
        <p:nvPicPr>
          <p:cNvPr id="6"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600" y="3962400"/>
            <a:ext cx="424815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PPT - Health Relief for Internally Displaced Persons (IDPs) in NWFP, Pakistan  PowerPoint Presentation - ID:4956344"/>
          <p:cNvPicPr>
            <a:picLocks noChangeAspect="1" noChangeArrowheads="1"/>
          </p:cNvPicPr>
          <p:nvPr/>
        </p:nvPicPr>
        <p:blipFill>
          <a:blip r:embed="rId4" cstate="print">
            <a:extLst>
              <a:ext uri="{28A0092B-C50C-407E-A947-70E740481C1C}">
                <a14:useLocalDpi xmlns:a14="http://schemas.microsoft.com/office/drawing/2010/main" val="0"/>
              </a:ext>
            </a:extLst>
          </a:blip>
          <a:srcRect l="5870" t="28693" r="4669" b="7664"/>
          <a:stretch>
            <a:fillRect/>
          </a:stretch>
        </p:blipFill>
        <p:spPr bwMode="auto">
          <a:xfrm>
            <a:off x="6019801" y="3998912"/>
            <a:ext cx="4486275" cy="270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1791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E8CEAB-1453-49BD-91EE-A9AFF3A2B57C}" type="datetime1">
              <a:rPr lang="en-US" smtClean="0"/>
              <a:pPr/>
              <a:t>11/22/2025</a:t>
            </a:fld>
            <a:endParaRPr lang="en-US"/>
          </a:p>
        </p:txBody>
      </p:sp>
      <p:sp>
        <p:nvSpPr>
          <p:cNvPr id="3" name="Slide Number Placeholder 2"/>
          <p:cNvSpPr>
            <a:spLocks noGrp="1"/>
          </p:cNvSpPr>
          <p:nvPr>
            <p:ph type="sldNum" sz="quarter" idx="12"/>
          </p:nvPr>
        </p:nvSpPr>
        <p:spPr/>
        <p:txBody>
          <a:bodyPr/>
          <a:lstStyle/>
          <a:p>
            <a:fld id="{768F53FC-A84A-4B16-A5AB-F0A335BA34F0}" type="slidenum">
              <a:rPr lang="en-US" smtClean="0"/>
              <a:pPr/>
              <a:t>5</a:t>
            </a:fld>
            <a:endParaRPr lang="en-US"/>
          </a:p>
        </p:txBody>
      </p:sp>
      <p:pic>
        <p:nvPicPr>
          <p:cNvPr id="4" name="Picture 3"/>
          <p:cNvPicPr/>
          <p:nvPr/>
        </p:nvPicPr>
        <p:blipFill>
          <a:blip r:embed="rId2" cstate="print"/>
          <a:srcRect/>
          <a:stretch>
            <a:fillRect/>
          </a:stretch>
        </p:blipFill>
        <p:spPr bwMode="auto">
          <a:xfrm>
            <a:off x="1001261" y="274320"/>
            <a:ext cx="9026435" cy="6309360"/>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txBox="1">
            <a:spLocks noGrp="1"/>
          </p:cNvSpPr>
          <p:nvPr>
            <p:ph type="title"/>
          </p:nvPr>
        </p:nvSpPr>
        <p:spPr>
          <a:xfrm>
            <a:off x="1755775" y="1095375"/>
            <a:ext cx="8521700" cy="573088"/>
          </a:xfrm>
        </p:spPr>
        <p:txBody>
          <a:bodyPr/>
          <a:lstStyle/>
          <a:p>
            <a:pPr>
              <a:spcBef>
                <a:spcPct val="0"/>
              </a:spcBef>
              <a:spcAft>
                <a:spcPct val="0"/>
              </a:spcAft>
            </a:pPr>
            <a:r>
              <a:rPr lang="en-US" altLang="en-US" sz="2400" dirty="0">
                <a:latin typeface="Arial" panose="020B0604020202020204" pitchFamily="34" charset="0"/>
                <a:cs typeface="Arial" panose="020B0604020202020204" pitchFamily="34" charset="0"/>
              </a:rPr>
              <a:t>Disasters History in Pakistan (1947-2020)</a:t>
            </a:r>
            <a:br>
              <a:rPr lang="en-US" altLang="en-US" sz="2400" dirty="0">
                <a:latin typeface="Arial" panose="020B0604020202020204" pitchFamily="34" charset="0"/>
                <a:cs typeface="Arial" panose="020B0604020202020204" pitchFamily="34" charset="0"/>
              </a:rPr>
            </a:br>
            <a:endParaRPr lang="en-US" altLang="en-US" sz="2400" dirty="0">
              <a:latin typeface="Arial" panose="020B0604020202020204" pitchFamily="34" charset="0"/>
              <a:cs typeface="Arial" panose="020B0604020202020204" pitchFamily="34" charset="0"/>
            </a:endParaRPr>
          </a:p>
        </p:txBody>
      </p:sp>
      <p:sp>
        <p:nvSpPr>
          <p:cNvPr id="12291" name="Text Placeholder 2"/>
          <p:cNvSpPr txBox="1">
            <a:spLocks noGrp="1"/>
          </p:cNvSpPr>
          <p:nvPr>
            <p:ph type="body" idx="1"/>
          </p:nvPr>
        </p:nvSpPr>
        <p:spPr>
          <a:xfrm>
            <a:off x="1835150" y="2009775"/>
            <a:ext cx="8521700" cy="3416300"/>
          </a:xfrm>
        </p:spPr>
        <p:txBody>
          <a:bodyPr/>
          <a:lstStyle/>
          <a:p>
            <a:pPr>
              <a:spcBef>
                <a:spcPct val="0"/>
              </a:spcBef>
              <a:spcAft>
                <a:spcPct val="0"/>
              </a:spcAft>
            </a:pPr>
            <a:endParaRPr lang="en-US" altLang="en-US">
              <a:latin typeface="Arial" panose="020B0604020202020204" pitchFamily="34" charset="0"/>
              <a:cs typeface="Arial" panose="020B0604020202020204" pitchFamily="34" charset="0"/>
            </a:endParaRPr>
          </a:p>
        </p:txBody>
      </p:sp>
      <p:pic>
        <p:nvPicPr>
          <p:cNvPr id="1229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7359" y="1834878"/>
            <a:ext cx="8521700" cy="4497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308209" y="4337027"/>
            <a:ext cx="4092575" cy="163195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just">
              <a:defRPr/>
            </a:pPr>
            <a:r>
              <a:rPr lang="en-US" sz="1600" dirty="0">
                <a:solidFill>
                  <a:schemeClr val="accent1">
                    <a:lumMod val="75000"/>
                  </a:schemeClr>
                </a:solidFill>
              </a:rPr>
              <a:t>Some research shows that </a:t>
            </a:r>
            <a:r>
              <a:rPr lang="en-US" sz="1600" u="sng" dirty="0">
                <a:solidFill>
                  <a:schemeClr val="accent1">
                    <a:lumMod val="75000"/>
                  </a:schemeClr>
                </a:solidFill>
              </a:rPr>
              <a:t>women and children are up to 14 times more likely than men to die </a:t>
            </a:r>
            <a:r>
              <a:rPr lang="en-US" sz="1600" dirty="0">
                <a:solidFill>
                  <a:schemeClr val="accent1">
                    <a:lumMod val="75000"/>
                  </a:schemeClr>
                </a:solidFill>
              </a:rPr>
              <a:t>in the aftermath of disasters including extreme weather such as hurricane, wildfires and flooding</a:t>
            </a:r>
          </a:p>
        </p:txBody>
      </p:sp>
      <p:sp>
        <p:nvSpPr>
          <p:cNvPr id="6" name="Title 1"/>
          <p:cNvSpPr txBox="1">
            <a:spLocks/>
          </p:cNvSpPr>
          <p:nvPr/>
        </p:nvSpPr>
        <p:spPr>
          <a:xfrm>
            <a:off x="2987040" y="293427"/>
            <a:ext cx="4872446" cy="755650"/>
          </a:xfrm>
          <a:prstGeom prst="rect">
            <a:avLst/>
          </a:prstGeom>
        </p:spPr>
        <p:txBody>
          <a:bodyPr spcFirstLastPara="1" vert="horz" lIns="91425" tIns="91425" rIns="91425" bIns="91425" rtlCol="0" anchor="t">
            <a:noAutofit/>
          </a:bodyPr>
          <a:lstStyle>
            <a:lvl1pPr lvl="0" algn="l" defTabSz="457200" rtl="0" eaLnBrk="1" latinLnBrk="0" hangingPunct="1">
              <a:spcBef>
                <a:spcPts val="0"/>
              </a:spcBef>
              <a:spcAft>
                <a:spcPts val="0"/>
              </a:spcAft>
              <a:buSzPts val="2800"/>
              <a:buNone/>
              <a:defRPr sz="4400" kern="1200">
                <a:solidFill>
                  <a:srgbClr val="D74534"/>
                </a:solidFill>
                <a:latin typeface="Arial Narrow"/>
                <a:ea typeface="+mj-ea"/>
                <a:cs typeface="Arial Narrow"/>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pPr>
              <a:spcBef>
                <a:spcPct val="0"/>
              </a:spcBef>
              <a:spcAft>
                <a:spcPct val="0"/>
              </a:spcAft>
            </a:pPr>
            <a:r>
              <a:rPr lang="en-US" altLang="en-US" sz="3200" dirty="0">
                <a:latin typeface="Arial" panose="020B0604020202020204" pitchFamily="34" charset="0"/>
                <a:cs typeface="Arial" panose="020B0604020202020204" pitchFamily="34" charset="0"/>
              </a:rPr>
              <a:t>National Context</a:t>
            </a:r>
          </a:p>
        </p:txBody>
      </p:sp>
    </p:spTree>
    <p:extLst>
      <p:ext uri="{BB962C8B-B14F-4D97-AF65-F5344CB8AC3E}">
        <p14:creationId xmlns:p14="http://schemas.microsoft.com/office/powerpoint/2010/main" val="3325266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362" name="Google Shape;223;p38"/>
          <p:cNvCxnSpPr>
            <a:cxnSpLocks noChangeShapeType="1"/>
          </p:cNvCxnSpPr>
          <p:nvPr/>
        </p:nvCxnSpPr>
        <p:spPr bwMode="auto">
          <a:xfrm rot="10800000" flipH="1">
            <a:off x="1951040" y="1706563"/>
            <a:ext cx="2638425" cy="19050"/>
          </a:xfrm>
          <a:prstGeom prst="straightConnector1">
            <a:avLst/>
          </a:prstGeom>
          <a:noFill/>
          <a:ln w="19050">
            <a:solidFill>
              <a:srgbClr val="FF9900"/>
            </a:solidFill>
            <a:round/>
            <a:headEnd/>
            <a:tailEnd/>
          </a:ln>
          <a:extLst>
            <a:ext uri="{909E8E84-426E-40DD-AFC4-6F175D3DCCD1}">
              <a14:hiddenFill xmlns:a14="http://schemas.microsoft.com/office/drawing/2010/main">
                <a:noFill/>
              </a14:hiddenFill>
            </a:ext>
          </a:extLst>
        </p:spPr>
      </p:cxnSp>
      <p:sp>
        <p:nvSpPr>
          <p:cNvPr id="15" name="Rectangle 14"/>
          <p:cNvSpPr/>
          <p:nvPr/>
        </p:nvSpPr>
        <p:spPr>
          <a:xfrm>
            <a:off x="1206488" y="1847851"/>
            <a:ext cx="4127528" cy="4708981"/>
          </a:xfrm>
          <a:prstGeom prst="rect">
            <a:avLst/>
          </a:prstGeom>
          <a:solidFill>
            <a:srgbClr val="E5DB9D"/>
          </a:solidFill>
        </p:spPr>
        <p:txBody>
          <a:bodyPr wrap="square">
            <a:spAutoFit/>
          </a:bodyPr>
          <a:lstStyle/>
          <a:p>
            <a:pPr>
              <a:defRPr/>
            </a:pPr>
            <a:r>
              <a:rPr lang="en-US" b="1" dirty="0">
                <a:solidFill>
                  <a:srgbClr val="FF0000"/>
                </a:solidFill>
              </a:rPr>
              <a:t>Earthquake 2005: </a:t>
            </a:r>
          </a:p>
          <a:p>
            <a:pPr>
              <a:defRPr/>
            </a:pPr>
            <a:endParaRPr lang="en-US" sz="1500" dirty="0">
              <a:solidFill>
                <a:schemeClr val="dk1"/>
              </a:solidFill>
            </a:endParaRPr>
          </a:p>
          <a:p>
            <a:pPr marL="285750" indent="-285750">
              <a:buFont typeface="Arial" panose="020B0604020202020204" pitchFamily="34" charset="0"/>
              <a:buChar char="•"/>
              <a:defRPr/>
            </a:pPr>
            <a:r>
              <a:rPr lang="en-US" dirty="0">
                <a:solidFill>
                  <a:schemeClr val="dk1"/>
                </a:solidFill>
              </a:rPr>
              <a:t>Over 3.5 Million people were homeless.</a:t>
            </a:r>
          </a:p>
          <a:p>
            <a:pPr marL="285750" indent="-285750">
              <a:buFont typeface="Arial" panose="020B0604020202020204" pitchFamily="34" charset="0"/>
              <a:buChar char="•"/>
              <a:defRPr/>
            </a:pPr>
            <a:endParaRPr lang="en-US" dirty="0">
              <a:solidFill>
                <a:schemeClr val="dk1"/>
              </a:solidFill>
            </a:endParaRPr>
          </a:p>
          <a:p>
            <a:pPr marL="285750" indent="-285750">
              <a:buFont typeface="Arial" panose="020B0604020202020204" pitchFamily="34" charset="0"/>
              <a:buChar char="•"/>
              <a:defRPr/>
            </a:pPr>
            <a:r>
              <a:rPr lang="en-US" dirty="0">
                <a:solidFill>
                  <a:schemeClr val="dk1"/>
                </a:solidFill>
              </a:rPr>
              <a:t>More than 80,000 were died</a:t>
            </a:r>
          </a:p>
          <a:p>
            <a:pPr marL="285750" indent="-285750">
              <a:buFont typeface="Arial" panose="020B0604020202020204" pitchFamily="34" charset="0"/>
              <a:buChar char="•"/>
              <a:defRPr/>
            </a:pPr>
            <a:endParaRPr lang="en-US" dirty="0">
              <a:solidFill>
                <a:schemeClr val="dk1"/>
              </a:solidFill>
            </a:endParaRPr>
          </a:p>
          <a:p>
            <a:pPr marL="285750" indent="-285750">
              <a:buFont typeface="Arial" panose="020B0604020202020204" pitchFamily="34" charset="0"/>
              <a:buChar char="•"/>
              <a:defRPr/>
            </a:pPr>
            <a:r>
              <a:rPr lang="en-US" dirty="0">
                <a:solidFill>
                  <a:schemeClr val="dk1"/>
                </a:solidFill>
              </a:rPr>
              <a:t>910,000 were women of reproductive age (WRA) group.</a:t>
            </a:r>
          </a:p>
          <a:p>
            <a:pPr>
              <a:defRPr/>
            </a:pPr>
            <a:endParaRPr lang="en-US" dirty="0">
              <a:solidFill>
                <a:schemeClr val="dk1"/>
              </a:solidFill>
            </a:endParaRPr>
          </a:p>
          <a:p>
            <a:pPr marL="285750" indent="-285750">
              <a:buFont typeface="Arial" panose="020B0604020202020204" pitchFamily="34" charset="0"/>
              <a:buChar char="•"/>
              <a:defRPr/>
            </a:pPr>
            <a:r>
              <a:rPr lang="en-US" altLang="en-US" dirty="0">
                <a:solidFill>
                  <a:schemeClr val="dk1"/>
                </a:solidFill>
              </a:rPr>
              <a:t>The cost of losses to the health sector in the Kashmir earthquake in 2005 was equivalent to about 60% of the national health budget for the entire country of Pakistan (UNISDR et al, 2008.) </a:t>
            </a:r>
            <a:endParaRPr lang="en-US" dirty="0">
              <a:solidFill>
                <a:schemeClr val="dk1"/>
              </a:solidFill>
            </a:endParaRPr>
          </a:p>
          <a:p>
            <a:pPr>
              <a:defRPr/>
            </a:pPr>
            <a:endParaRPr lang="en-US" sz="1500" dirty="0">
              <a:solidFill>
                <a:schemeClr val="dk1"/>
              </a:solidFill>
            </a:endParaRPr>
          </a:p>
        </p:txBody>
      </p:sp>
      <p:pic>
        <p:nvPicPr>
          <p:cNvPr id="15365" name="Picture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3510" y="1339872"/>
            <a:ext cx="4945062" cy="238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3510" y="3860741"/>
            <a:ext cx="4945062" cy="246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Google Shape;224;p38"/>
          <p:cNvSpPr txBox="1">
            <a:spLocks noChangeArrowheads="1"/>
          </p:cNvSpPr>
          <p:nvPr/>
        </p:nvSpPr>
        <p:spPr bwMode="auto">
          <a:xfrm>
            <a:off x="2514600" y="533400"/>
            <a:ext cx="7031038" cy="854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15000"/>
              </a:lnSpc>
            </a:pPr>
            <a:r>
              <a:rPr lang="en-US" altLang="en-US" sz="2400" dirty="0">
                <a:solidFill>
                  <a:srgbClr val="D74534"/>
                </a:solidFill>
                <a:ea typeface="+mj-ea"/>
              </a:rPr>
              <a:t>Disasters and its Impact on vulnerable groups: </a:t>
            </a:r>
          </a:p>
        </p:txBody>
      </p:sp>
    </p:spTree>
    <p:extLst>
      <p:ext uri="{BB962C8B-B14F-4D97-AF65-F5344CB8AC3E}">
        <p14:creationId xmlns:p14="http://schemas.microsoft.com/office/powerpoint/2010/main" val="24151547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10" name="Google Shape;223;p38"/>
          <p:cNvCxnSpPr>
            <a:cxnSpLocks noChangeShapeType="1"/>
          </p:cNvCxnSpPr>
          <p:nvPr/>
        </p:nvCxnSpPr>
        <p:spPr bwMode="auto">
          <a:xfrm rot="10800000" flipH="1">
            <a:off x="1951040" y="1706563"/>
            <a:ext cx="2638425" cy="19050"/>
          </a:xfrm>
          <a:prstGeom prst="straightConnector1">
            <a:avLst/>
          </a:prstGeom>
          <a:noFill/>
          <a:ln w="19050">
            <a:solidFill>
              <a:srgbClr val="FF9900"/>
            </a:solidFill>
            <a:round/>
            <a:headEnd/>
            <a:tailEnd/>
          </a:ln>
          <a:extLst>
            <a:ext uri="{909E8E84-426E-40DD-AFC4-6F175D3DCCD1}">
              <a14:hiddenFill xmlns:a14="http://schemas.microsoft.com/office/drawing/2010/main">
                <a:noFill/>
              </a14:hiddenFill>
            </a:ext>
          </a:extLst>
        </p:spPr>
      </p:cxnSp>
      <p:sp>
        <p:nvSpPr>
          <p:cNvPr id="4" name="Rectangle 3"/>
          <p:cNvSpPr/>
          <p:nvPr/>
        </p:nvSpPr>
        <p:spPr>
          <a:xfrm>
            <a:off x="1266092" y="1843089"/>
            <a:ext cx="5214085" cy="2862322"/>
          </a:xfrm>
          <a:prstGeom prst="rect">
            <a:avLst/>
          </a:prstGeom>
          <a:solidFill>
            <a:srgbClr val="E5DB9D"/>
          </a:solidFill>
        </p:spPr>
        <p:txBody>
          <a:bodyPr wrap="square">
            <a:spAutoFit/>
          </a:bodyPr>
          <a:lstStyle/>
          <a:p>
            <a:pPr>
              <a:defRPr/>
            </a:pPr>
            <a:r>
              <a:rPr lang="en-US" b="1" dirty="0">
                <a:solidFill>
                  <a:srgbClr val="7030A0"/>
                </a:solidFill>
              </a:rPr>
              <a:t>Floods 2010 :</a:t>
            </a:r>
          </a:p>
          <a:p>
            <a:pPr marL="285750" indent="-285750">
              <a:buFont typeface="Arial" panose="020B0604020202020204" pitchFamily="34" charset="0"/>
              <a:buChar char="•"/>
              <a:defRPr/>
            </a:pPr>
            <a:r>
              <a:rPr lang="x-none" dirty="0">
                <a:solidFill>
                  <a:schemeClr val="accent1">
                    <a:lumMod val="75000"/>
                  </a:schemeClr>
                </a:solidFill>
              </a:rPr>
              <a:t>Number of people affected: </a:t>
            </a:r>
            <a:r>
              <a:rPr lang="x-none" b="1" dirty="0">
                <a:solidFill>
                  <a:schemeClr val="accent1">
                    <a:lumMod val="75000"/>
                  </a:schemeClr>
                </a:solidFill>
              </a:rPr>
              <a:t>over 20 million (70% women and</a:t>
            </a:r>
            <a:r>
              <a:rPr lang="en-US" b="1" dirty="0">
                <a:solidFill>
                  <a:schemeClr val="accent1">
                    <a:lumMod val="75000"/>
                  </a:schemeClr>
                </a:solidFill>
              </a:rPr>
              <a:t> </a:t>
            </a:r>
            <a:r>
              <a:rPr lang="x-none" b="1" dirty="0">
                <a:solidFill>
                  <a:schemeClr val="accent1">
                    <a:lumMod val="75000"/>
                  </a:schemeClr>
                </a:solidFill>
              </a:rPr>
              <a:t>children)</a:t>
            </a:r>
            <a:r>
              <a:rPr lang="en-US" b="1" dirty="0">
                <a:solidFill>
                  <a:schemeClr val="accent1">
                    <a:lumMod val="75000"/>
                  </a:schemeClr>
                </a:solidFill>
              </a:rPr>
              <a:t>, </a:t>
            </a:r>
          </a:p>
          <a:p>
            <a:pPr marL="285750" indent="-285750">
              <a:buFont typeface="Arial" panose="020B0604020202020204" pitchFamily="34" charset="0"/>
              <a:buChar char="•"/>
              <a:defRPr/>
            </a:pPr>
            <a:r>
              <a:rPr lang="x-none" dirty="0">
                <a:solidFill>
                  <a:schemeClr val="accent1">
                    <a:lumMod val="75000"/>
                  </a:schemeClr>
                </a:solidFill>
              </a:rPr>
              <a:t>Number of women in reproductive age): </a:t>
            </a:r>
            <a:r>
              <a:rPr lang="x-none" b="1" dirty="0">
                <a:solidFill>
                  <a:schemeClr val="accent1">
                    <a:lumMod val="75000"/>
                  </a:schemeClr>
                </a:solidFill>
              </a:rPr>
              <a:t>4,400,000</a:t>
            </a:r>
            <a:r>
              <a:rPr lang="en-US" b="1" dirty="0">
                <a:solidFill>
                  <a:schemeClr val="accent1">
                    <a:lumMod val="75000"/>
                  </a:schemeClr>
                </a:solidFill>
              </a:rPr>
              <a:t>, </a:t>
            </a:r>
          </a:p>
          <a:p>
            <a:pPr marL="285750" indent="-285750">
              <a:buFont typeface="Arial" panose="020B0604020202020204" pitchFamily="34" charset="0"/>
              <a:buChar char="•"/>
              <a:defRPr/>
            </a:pPr>
            <a:r>
              <a:rPr lang="x-none" dirty="0">
                <a:solidFill>
                  <a:schemeClr val="accent1">
                    <a:lumMod val="75000"/>
                  </a:schemeClr>
                </a:solidFill>
              </a:rPr>
              <a:t>Number who delivered in the subsequent 12 months: </a:t>
            </a:r>
            <a:r>
              <a:rPr lang="x-none" b="1" dirty="0">
                <a:solidFill>
                  <a:schemeClr val="accent1">
                    <a:lumMod val="75000"/>
                  </a:schemeClr>
                </a:solidFill>
              </a:rPr>
              <a:t>575,000</a:t>
            </a:r>
            <a:r>
              <a:rPr lang="en-US" b="1" dirty="0">
                <a:solidFill>
                  <a:schemeClr val="accent1">
                    <a:lumMod val="75000"/>
                  </a:schemeClr>
                </a:solidFill>
              </a:rPr>
              <a:t>, </a:t>
            </a:r>
          </a:p>
          <a:p>
            <a:pPr marL="285750" indent="-285750">
              <a:buFont typeface="Arial" panose="020B0604020202020204" pitchFamily="34" charset="0"/>
              <a:buChar char="•"/>
              <a:defRPr/>
            </a:pPr>
            <a:r>
              <a:rPr lang="x-none" dirty="0">
                <a:solidFill>
                  <a:schemeClr val="accent1">
                    <a:lumMod val="75000"/>
                  </a:schemeClr>
                </a:solidFill>
              </a:rPr>
              <a:t>Number of Pregnancy related complications in subsequent 12</a:t>
            </a:r>
            <a:r>
              <a:rPr lang="en-US" dirty="0">
                <a:solidFill>
                  <a:schemeClr val="accent1">
                    <a:lumMod val="75000"/>
                  </a:schemeClr>
                </a:solidFill>
              </a:rPr>
              <a:t> </a:t>
            </a:r>
            <a:r>
              <a:rPr lang="x-none" dirty="0">
                <a:solidFill>
                  <a:schemeClr val="accent1">
                    <a:lumMod val="75000"/>
                  </a:schemeClr>
                </a:solidFill>
              </a:rPr>
              <a:t>months: </a:t>
            </a:r>
            <a:r>
              <a:rPr lang="x-none" b="1" dirty="0">
                <a:solidFill>
                  <a:schemeClr val="accent2">
                    <a:lumMod val="50000"/>
                  </a:schemeClr>
                </a:solidFill>
              </a:rPr>
              <a:t>7500</a:t>
            </a:r>
            <a:endParaRPr lang="en-US" dirty="0">
              <a:solidFill>
                <a:schemeClr val="accent2">
                  <a:lumMod val="50000"/>
                </a:schemeClr>
              </a:solidFill>
            </a:endParaRPr>
          </a:p>
        </p:txBody>
      </p:sp>
      <p:sp>
        <p:nvSpPr>
          <p:cNvPr id="10" name="Rectangle 9"/>
          <p:cNvSpPr/>
          <p:nvPr/>
        </p:nvSpPr>
        <p:spPr>
          <a:xfrm>
            <a:off x="1261647" y="4622352"/>
            <a:ext cx="5214085" cy="1431161"/>
          </a:xfrm>
          <a:prstGeom prst="rect">
            <a:avLst/>
          </a:prstGeom>
          <a:solidFill>
            <a:srgbClr val="E5DB9D"/>
          </a:solidFill>
        </p:spPr>
        <p:txBody>
          <a:bodyPr wrap="square">
            <a:spAutoFit/>
          </a:bodyPr>
          <a:lstStyle/>
          <a:p>
            <a:pPr>
              <a:defRPr/>
            </a:pPr>
            <a:r>
              <a:rPr lang="en-US" b="1" dirty="0">
                <a:solidFill>
                  <a:srgbClr val="7030A0"/>
                </a:solidFill>
              </a:rPr>
              <a:t>Floods 2011 </a:t>
            </a:r>
          </a:p>
          <a:p>
            <a:pPr marL="285750" indent="-285750">
              <a:buFont typeface="Arial" panose="020B0604020202020204" pitchFamily="34" charset="0"/>
              <a:buChar char="•"/>
              <a:defRPr/>
            </a:pPr>
            <a:r>
              <a:rPr lang="x-none" dirty="0">
                <a:solidFill>
                  <a:schemeClr val="accent1">
                    <a:lumMod val="75000"/>
                  </a:schemeClr>
                </a:solidFill>
              </a:rPr>
              <a:t>Total number of people affected: </a:t>
            </a:r>
            <a:r>
              <a:rPr lang="x-none" b="1" dirty="0">
                <a:solidFill>
                  <a:schemeClr val="accent1">
                    <a:lumMod val="75000"/>
                  </a:schemeClr>
                </a:solidFill>
              </a:rPr>
              <a:t>more than 7 million</a:t>
            </a:r>
            <a:r>
              <a:rPr lang="en-US" b="1" dirty="0">
                <a:solidFill>
                  <a:schemeClr val="accent1">
                    <a:lumMod val="75000"/>
                  </a:schemeClr>
                </a:solidFill>
              </a:rPr>
              <a:t>, </a:t>
            </a:r>
          </a:p>
          <a:p>
            <a:pPr marL="285750" indent="-285750">
              <a:buFont typeface="Arial" panose="020B0604020202020204" pitchFamily="34" charset="0"/>
              <a:buChar char="•"/>
              <a:defRPr/>
            </a:pPr>
            <a:r>
              <a:rPr lang="x-none" dirty="0">
                <a:solidFill>
                  <a:schemeClr val="accent1">
                    <a:lumMod val="75000"/>
                  </a:schemeClr>
                </a:solidFill>
              </a:rPr>
              <a:t>Women of reproductive age: </a:t>
            </a:r>
            <a:r>
              <a:rPr lang="x-none" b="1" dirty="0">
                <a:solidFill>
                  <a:schemeClr val="accent1">
                    <a:lumMod val="75000"/>
                  </a:schemeClr>
                </a:solidFill>
              </a:rPr>
              <a:t>1.5 million</a:t>
            </a:r>
            <a:r>
              <a:rPr lang="en-US" b="1" dirty="0">
                <a:solidFill>
                  <a:schemeClr val="accent1">
                    <a:lumMod val="75000"/>
                  </a:schemeClr>
                </a:solidFill>
              </a:rPr>
              <a:t>, </a:t>
            </a:r>
            <a:endParaRPr lang="en-US" dirty="0">
              <a:solidFill>
                <a:schemeClr val="accent1">
                  <a:lumMod val="75000"/>
                </a:schemeClr>
              </a:solidFill>
            </a:endParaRPr>
          </a:p>
          <a:p>
            <a:pPr>
              <a:defRPr/>
            </a:pPr>
            <a:endParaRPr lang="en-US" sz="1500" dirty="0">
              <a:solidFill>
                <a:schemeClr val="dk1"/>
              </a:solidFill>
            </a:endParaRPr>
          </a:p>
        </p:txBody>
      </p:sp>
      <p:pic>
        <p:nvPicPr>
          <p:cNvPr id="17414"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4640" y="1809750"/>
            <a:ext cx="3963987" cy="229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11080" y="4219304"/>
            <a:ext cx="3963987" cy="253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Google Shape;224;p38"/>
          <p:cNvSpPr txBox="1">
            <a:spLocks noChangeArrowheads="1"/>
          </p:cNvSpPr>
          <p:nvPr/>
        </p:nvSpPr>
        <p:spPr bwMode="auto">
          <a:xfrm>
            <a:off x="3886201" y="533401"/>
            <a:ext cx="4267199"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115000"/>
              </a:lnSpc>
            </a:pPr>
            <a:r>
              <a:rPr lang="en-US" altLang="en-US" sz="2400" dirty="0">
                <a:solidFill>
                  <a:srgbClr val="D74534"/>
                </a:solidFill>
                <a:ea typeface="+mj-ea"/>
              </a:rPr>
              <a:t>Disasters Impact on Women  </a:t>
            </a:r>
          </a:p>
        </p:txBody>
      </p:sp>
      <p:sp>
        <p:nvSpPr>
          <p:cNvPr id="9" name="Rectangle 8"/>
          <p:cNvSpPr/>
          <p:nvPr/>
        </p:nvSpPr>
        <p:spPr>
          <a:xfrm>
            <a:off x="1266093" y="5970454"/>
            <a:ext cx="5214084" cy="830997"/>
          </a:xfrm>
          <a:prstGeom prst="rect">
            <a:avLst/>
          </a:prstGeom>
          <a:solidFill>
            <a:srgbClr val="E5DB9D"/>
          </a:solidFill>
        </p:spPr>
        <p:txBody>
          <a:bodyPr wrap="square">
            <a:spAutoFit/>
          </a:bodyPr>
          <a:lstStyle/>
          <a:p>
            <a:pPr>
              <a:defRPr/>
            </a:pPr>
            <a:r>
              <a:rPr lang="en-US" b="1" dirty="0">
                <a:solidFill>
                  <a:srgbClr val="7030A0"/>
                </a:solidFill>
              </a:rPr>
              <a:t>Drought in 2019:</a:t>
            </a:r>
          </a:p>
          <a:p>
            <a:pPr marL="285750" indent="-285750">
              <a:buFont typeface="Arial" panose="020B0604020202020204" pitchFamily="34" charset="0"/>
              <a:buChar char="•"/>
              <a:defRPr/>
            </a:pPr>
            <a:r>
              <a:rPr lang="en-US" sz="1500" dirty="0">
                <a:solidFill>
                  <a:schemeClr val="accent1">
                    <a:lumMod val="75000"/>
                  </a:schemeClr>
                </a:solidFill>
              </a:rPr>
              <a:t>750,000 were WRA of the total affected population</a:t>
            </a:r>
          </a:p>
          <a:p>
            <a:pPr marL="285750" indent="-285750">
              <a:buFont typeface="Arial" panose="020B0604020202020204" pitchFamily="34" charset="0"/>
              <a:buChar char="•"/>
              <a:defRPr/>
            </a:pPr>
            <a:endParaRPr lang="en-US" sz="1500" dirty="0">
              <a:solidFill>
                <a:schemeClr val="dk1"/>
              </a:solidFill>
            </a:endParaRPr>
          </a:p>
        </p:txBody>
      </p:sp>
      <p:sp>
        <p:nvSpPr>
          <p:cNvPr id="17418" name="Rectangle 1"/>
          <p:cNvSpPr>
            <a:spLocks noChangeArrowheads="1"/>
          </p:cNvSpPr>
          <p:nvPr/>
        </p:nvSpPr>
        <p:spPr bwMode="auto">
          <a:xfrm>
            <a:off x="5978525" y="3275015"/>
            <a:ext cx="234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r>
              <a:rPr lang="en-US" altLang="en-US"/>
              <a:t> </a:t>
            </a:r>
          </a:p>
        </p:txBody>
      </p:sp>
    </p:spTree>
    <p:extLst>
      <p:ext uri="{BB962C8B-B14F-4D97-AF65-F5344CB8AC3E}">
        <p14:creationId xmlns:p14="http://schemas.microsoft.com/office/powerpoint/2010/main" val="3237594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04800"/>
            <a:ext cx="8229600" cy="712552"/>
          </a:xfrm>
        </p:spPr>
        <p:txBody>
          <a:bodyPr>
            <a:noAutofit/>
          </a:bodyPr>
          <a:lstStyle/>
          <a:p>
            <a:pPr algn="ctr"/>
            <a:r>
              <a:rPr lang="en-US" dirty="0">
                <a:solidFill>
                  <a:schemeClr val="tx2"/>
                </a:solidFill>
              </a:rPr>
              <a:t>Population Displacement: </a:t>
            </a:r>
            <a:r>
              <a:rPr lang="en-US" dirty="0">
                <a:solidFill>
                  <a:srgbClr val="C00000"/>
                </a:solidFill>
                <a:effectLst>
                  <a:outerShdw blurRad="38100" dist="38100" dir="2700000" algn="tl">
                    <a:srgbClr val="000000">
                      <a:alpha val="43137"/>
                    </a:srgbClr>
                  </a:outerShdw>
                </a:effectLst>
              </a:rPr>
              <a:t>Global</a:t>
            </a:r>
            <a:r>
              <a:rPr lang="en-US" dirty="0">
                <a:solidFill>
                  <a:schemeClr val="accent6">
                    <a:lumMod val="75000"/>
                  </a:schemeClr>
                </a:solidFill>
                <a:effectLst>
                  <a:outerShdw blurRad="38100" dist="38100" dir="2700000" algn="tl">
                    <a:srgbClr val="000000">
                      <a:alpha val="43137"/>
                    </a:srgbClr>
                  </a:outerShdw>
                </a:effectLst>
              </a:rPr>
              <a:t> vs</a:t>
            </a:r>
            <a:r>
              <a:rPr lang="en-US" dirty="0">
                <a:solidFill>
                  <a:schemeClr val="accent6">
                    <a:lumMod val="75000"/>
                  </a:schemeClr>
                </a:solidFill>
              </a:rPr>
              <a:t> </a:t>
            </a:r>
            <a:r>
              <a:rPr lang="en-US" dirty="0">
                <a:solidFill>
                  <a:srgbClr val="00B050"/>
                </a:solidFill>
                <a:effectLst>
                  <a:outerShdw blurRad="38100" dist="38100" dir="2700000" algn="tl">
                    <a:srgbClr val="000000">
                      <a:alpha val="43137"/>
                    </a:srgbClr>
                  </a:outerShdw>
                </a:effectLst>
              </a:rPr>
              <a:t>Pakistan</a:t>
            </a:r>
            <a:endParaRPr lang="en-US" dirty="0">
              <a:solidFill>
                <a:schemeClr val="accent6">
                  <a:lumMod val="75000"/>
                </a:schemeClr>
              </a:solidFill>
            </a:endParaRPr>
          </a:p>
        </p:txBody>
      </p:sp>
      <p:pic>
        <p:nvPicPr>
          <p:cNvPr id="1026" name="Picture 2"/>
          <p:cNvPicPr>
            <a:picLocks noGrp="1" noChangeAspect="1" noChangeArrowheads="1"/>
          </p:cNvPicPr>
          <p:nvPr>
            <p:ph idx="1"/>
          </p:nvPr>
        </p:nvPicPr>
        <p:blipFill>
          <a:blip r:embed="rId3" cstate="print"/>
          <a:srcRect/>
          <a:stretch>
            <a:fillRect/>
          </a:stretch>
        </p:blipFill>
        <p:spPr bwMode="auto">
          <a:xfrm>
            <a:off x="4379898" y="3916007"/>
            <a:ext cx="3810000" cy="1295399"/>
          </a:xfrm>
          <a:prstGeom prst="rect">
            <a:avLst/>
          </a:prstGeom>
          <a:noFill/>
          <a:ln w="9525">
            <a:noFill/>
            <a:miter lim="800000"/>
            <a:headEnd/>
            <a:tailEnd/>
          </a:ln>
        </p:spPr>
      </p:pic>
      <p:sp>
        <p:nvSpPr>
          <p:cNvPr id="4" name="Text Placeholder 3"/>
          <p:cNvSpPr>
            <a:spLocks noGrp="1"/>
          </p:cNvSpPr>
          <p:nvPr>
            <p:ph type="body" sz="half" idx="2"/>
          </p:nvPr>
        </p:nvSpPr>
        <p:spPr>
          <a:xfrm>
            <a:off x="1676400" y="4267200"/>
            <a:ext cx="3429000" cy="2209800"/>
          </a:xfrm>
        </p:spPr>
        <p:txBody>
          <a:bodyPr>
            <a:normAutofit fontScale="70000" lnSpcReduction="20000"/>
          </a:bodyPr>
          <a:lstStyle/>
          <a:p>
            <a:pPr algn="just"/>
            <a:endParaRPr lang="en-US" sz="2000" dirty="0">
              <a:solidFill>
                <a:srgbClr val="7030A0"/>
              </a:solidFill>
            </a:endParaRPr>
          </a:p>
          <a:p>
            <a:pPr algn="just"/>
            <a:endParaRPr lang="en-US" sz="2000" dirty="0">
              <a:solidFill>
                <a:srgbClr val="7030A0"/>
              </a:solidFill>
            </a:endParaRPr>
          </a:p>
          <a:p>
            <a:pPr algn="just"/>
            <a:endParaRPr lang="en-US" sz="2000" dirty="0">
              <a:solidFill>
                <a:srgbClr val="7030A0"/>
              </a:solidFill>
            </a:endParaRPr>
          </a:p>
          <a:p>
            <a:pPr algn="just"/>
            <a:endParaRPr lang="en-US" sz="2000" dirty="0">
              <a:solidFill>
                <a:srgbClr val="7030A0"/>
              </a:solidFill>
            </a:endParaRPr>
          </a:p>
          <a:p>
            <a:pPr algn="just"/>
            <a:endParaRPr lang="en-US" sz="2000" dirty="0">
              <a:solidFill>
                <a:srgbClr val="7030A0"/>
              </a:solidFill>
            </a:endParaRPr>
          </a:p>
          <a:p>
            <a:pPr algn="just"/>
            <a:endParaRPr lang="en-US" sz="2000" dirty="0">
              <a:solidFill>
                <a:srgbClr val="7030A0"/>
              </a:solidFill>
            </a:endParaRPr>
          </a:p>
          <a:p>
            <a:pPr algn="just"/>
            <a:r>
              <a:rPr lang="en-US" sz="2000" dirty="0">
                <a:solidFill>
                  <a:srgbClr val="7030A0"/>
                </a:solidFill>
              </a:rPr>
              <a:t> </a:t>
            </a:r>
          </a:p>
        </p:txBody>
      </p:sp>
      <p:sp>
        <p:nvSpPr>
          <p:cNvPr id="21" name="Slide Number Placeholder 20"/>
          <p:cNvSpPr>
            <a:spLocks noGrp="1"/>
          </p:cNvSpPr>
          <p:nvPr>
            <p:ph type="sldNum" sz="quarter" idx="12"/>
          </p:nvPr>
        </p:nvSpPr>
        <p:spPr/>
        <p:txBody>
          <a:bodyPr/>
          <a:lstStyle/>
          <a:p>
            <a:fld id="{B6F15528-21DE-4FAA-801E-634DDDAF4B2B}" type="slidenum">
              <a:rPr lang="en-US" smtClean="0"/>
              <a:pPr/>
              <a:t>9</a:t>
            </a:fld>
            <a:endParaRPr lang="en-US"/>
          </a:p>
        </p:txBody>
      </p:sp>
      <p:sp>
        <p:nvSpPr>
          <p:cNvPr id="5" name="Explosion 1 4"/>
          <p:cNvSpPr/>
          <p:nvPr/>
        </p:nvSpPr>
        <p:spPr>
          <a:xfrm>
            <a:off x="1524000" y="1219200"/>
            <a:ext cx="2971800" cy="12192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COMPLEX EMERGENCIES</a:t>
            </a:r>
          </a:p>
        </p:txBody>
      </p:sp>
      <p:sp>
        <p:nvSpPr>
          <p:cNvPr id="7" name="Rounded Rectangle 6"/>
          <p:cNvSpPr/>
          <p:nvPr/>
        </p:nvSpPr>
        <p:spPr>
          <a:xfrm>
            <a:off x="5486400" y="1447800"/>
            <a:ext cx="1905000" cy="609600"/>
          </a:xfrm>
          <a:prstGeom prst="roundRect">
            <a:avLst>
              <a:gd name="adj" fmla="val 354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POPULATION DISPLACEMENT</a:t>
            </a:r>
          </a:p>
        </p:txBody>
      </p:sp>
      <p:sp>
        <p:nvSpPr>
          <p:cNvPr id="8" name="Down Arrow 7"/>
          <p:cNvSpPr/>
          <p:nvPr/>
        </p:nvSpPr>
        <p:spPr>
          <a:xfrm>
            <a:off x="6400800" y="2133600"/>
            <a:ext cx="1524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486400" y="2514600"/>
            <a:ext cx="19812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70.8 MILLION</a:t>
            </a:r>
          </a:p>
          <a:p>
            <a:pPr algn="ctr"/>
            <a:endParaRPr lang="en-US" b="1" dirty="0"/>
          </a:p>
        </p:txBody>
      </p:sp>
      <p:sp>
        <p:nvSpPr>
          <p:cNvPr id="10" name="Right Arrow 9"/>
          <p:cNvSpPr/>
          <p:nvPr/>
        </p:nvSpPr>
        <p:spPr>
          <a:xfrm rot="20279450">
            <a:off x="7737052" y="2483654"/>
            <a:ext cx="934054" cy="1130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7772400" y="2895600"/>
            <a:ext cx="10668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875726" flipV="1">
            <a:off x="7732790" y="3418174"/>
            <a:ext cx="914216" cy="1031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8991600" y="1219200"/>
            <a:ext cx="1371600" cy="1371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41.3 M</a:t>
            </a:r>
          </a:p>
          <a:p>
            <a:pPr algn="ctr"/>
            <a:r>
              <a:rPr lang="en-US" sz="2000" b="1" dirty="0"/>
              <a:t>IDPs</a:t>
            </a:r>
          </a:p>
        </p:txBody>
      </p:sp>
      <p:sp>
        <p:nvSpPr>
          <p:cNvPr id="15" name="Oval 14"/>
          <p:cNvSpPr/>
          <p:nvPr/>
        </p:nvSpPr>
        <p:spPr>
          <a:xfrm>
            <a:off x="8991600" y="2667000"/>
            <a:ext cx="14478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25.9 M</a:t>
            </a:r>
          </a:p>
          <a:p>
            <a:pPr algn="ctr"/>
            <a:r>
              <a:rPr lang="en-US" b="1" dirty="0"/>
              <a:t>Refugee</a:t>
            </a:r>
          </a:p>
        </p:txBody>
      </p:sp>
      <p:sp>
        <p:nvSpPr>
          <p:cNvPr id="16" name="Oval 15"/>
          <p:cNvSpPr/>
          <p:nvPr/>
        </p:nvSpPr>
        <p:spPr>
          <a:xfrm>
            <a:off x="9220200" y="3657600"/>
            <a:ext cx="1066800"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3.6 M</a:t>
            </a:r>
          </a:p>
          <a:p>
            <a:pPr algn="ctr"/>
            <a:r>
              <a:rPr lang="en-US" b="1" dirty="0"/>
              <a:t>AS</a:t>
            </a:r>
          </a:p>
        </p:txBody>
      </p:sp>
      <p:sp>
        <p:nvSpPr>
          <p:cNvPr id="17" name="Down Arrow 16"/>
          <p:cNvSpPr/>
          <p:nvPr/>
        </p:nvSpPr>
        <p:spPr>
          <a:xfrm>
            <a:off x="6324600" y="3505200"/>
            <a:ext cx="1524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rot="1732126">
            <a:off x="4983039" y="5197611"/>
            <a:ext cx="192344" cy="48959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rot="19889251">
            <a:off x="7370199" y="5115558"/>
            <a:ext cx="194802" cy="5991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7010400" y="5656038"/>
            <a:ext cx="3124200" cy="897163"/>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B050"/>
                </a:solidFill>
                <a:effectLst>
                  <a:outerShdw blurRad="38100" dist="38100" dir="2700000" algn="tl">
                    <a:srgbClr val="000000">
                      <a:alpha val="43137"/>
                    </a:srgbClr>
                  </a:outerShdw>
                </a:effectLst>
              </a:rPr>
              <a:t>1.4 M</a:t>
            </a:r>
          </a:p>
          <a:p>
            <a:pPr algn="ctr"/>
            <a:r>
              <a:rPr lang="en-US" sz="2400" b="1" dirty="0">
                <a:solidFill>
                  <a:srgbClr val="00B050"/>
                </a:solidFill>
                <a:effectLst>
                  <a:outerShdw blurRad="38100" dist="38100" dir="2700000" algn="tl">
                    <a:srgbClr val="000000">
                      <a:alpha val="43137"/>
                    </a:srgbClr>
                  </a:outerShdw>
                </a:effectLst>
              </a:rPr>
              <a:t>Refugees</a:t>
            </a:r>
          </a:p>
        </p:txBody>
      </p:sp>
      <p:sp>
        <p:nvSpPr>
          <p:cNvPr id="25" name="Oval 24"/>
          <p:cNvSpPr/>
          <p:nvPr/>
        </p:nvSpPr>
        <p:spPr>
          <a:xfrm>
            <a:off x="2286000" y="5562600"/>
            <a:ext cx="2895600"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B050"/>
                </a:solidFill>
                <a:effectLst>
                  <a:outerShdw blurRad="38100" dist="38100" dir="2700000" algn="tl">
                    <a:srgbClr val="000000">
                      <a:alpha val="43137"/>
                    </a:srgbClr>
                  </a:outerShdw>
                </a:effectLst>
              </a:rPr>
              <a:t>1.8 M</a:t>
            </a:r>
          </a:p>
          <a:p>
            <a:pPr algn="ctr"/>
            <a:r>
              <a:rPr lang="en-US" sz="2400" b="1" dirty="0">
                <a:solidFill>
                  <a:srgbClr val="00B050"/>
                </a:solidFill>
                <a:effectLst>
                  <a:outerShdw blurRad="38100" dist="38100" dir="2700000" algn="tl">
                    <a:srgbClr val="000000">
                      <a:alpha val="43137"/>
                    </a:srgbClr>
                  </a:outerShdw>
                </a:effectLst>
              </a:rPr>
              <a:t>IDPs</a:t>
            </a:r>
          </a:p>
        </p:txBody>
      </p:sp>
      <p:sp>
        <p:nvSpPr>
          <p:cNvPr id="22" name="Right Arrow 21"/>
          <p:cNvSpPr/>
          <p:nvPr/>
        </p:nvSpPr>
        <p:spPr>
          <a:xfrm>
            <a:off x="4732441" y="1768421"/>
            <a:ext cx="414498" cy="1407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13</TotalTime>
  <Words>667</Words>
  <Application>Microsoft Office PowerPoint</Application>
  <PresentationFormat>Widescreen</PresentationFormat>
  <Paragraphs>93</Paragraphs>
  <Slides>14</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メイリオ</vt:lpstr>
      <vt:lpstr>Arial</vt:lpstr>
      <vt:lpstr>Arial Narrow</vt:lpstr>
      <vt:lpstr>Calibri</vt:lpstr>
      <vt:lpstr>Century Gothic</vt:lpstr>
      <vt:lpstr>Wingdings 3</vt:lpstr>
      <vt:lpstr>Ion</vt:lpstr>
      <vt:lpstr>PowerPoint Presentation</vt:lpstr>
      <vt:lpstr>MODULE ONE INTRODUCTION TO DISASTERS AND THEIR IMPACT ON HEALTH SESSION 4: DISASTERS &amp; THEIR IMPACT ON THE HEALTH SYSTEM OF PAKISTAN</vt:lpstr>
      <vt:lpstr>The global humanitarian crisis</vt:lpstr>
      <vt:lpstr>Effects of Emergencies</vt:lpstr>
      <vt:lpstr>PowerPoint Presentation</vt:lpstr>
      <vt:lpstr>Disasters History in Pakistan (1947-2020) </vt:lpstr>
      <vt:lpstr>PowerPoint Presentation</vt:lpstr>
      <vt:lpstr>PowerPoint Presentation</vt:lpstr>
      <vt:lpstr>Population Displacement: Global vs Pakistan</vt:lpstr>
      <vt:lpstr>Pakistan’s Tribal Areas &amp; Displacement</vt:lpstr>
      <vt:lpstr>Study Site Jalozai IDPs Camp</vt:lpstr>
      <vt:lpstr>PowerPoint Presentation</vt:lpstr>
      <vt:lpstr>Jalozai IDPs Camp in 2015</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DELL</cp:lastModifiedBy>
  <cp:revision>3</cp:revision>
  <dcterms:created xsi:type="dcterms:W3CDTF">2025-11-22T16:28:43Z</dcterms:created>
  <dcterms:modified xsi:type="dcterms:W3CDTF">2025-11-22T17:39:27Z</dcterms:modified>
</cp:coreProperties>
</file>